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66" r:id="rId3"/>
    <p:sldMasterId id="2147483670" r:id="rId4"/>
    <p:sldMasterId id="2147483672" r:id="rId5"/>
    <p:sldMasterId id="2147483678" r:id="rId6"/>
    <p:sldMasterId id="2147483680" r:id="rId7"/>
    <p:sldMasterId id="2147483682" r:id="rId8"/>
    <p:sldMasterId id="2147483684" r:id="rId9"/>
    <p:sldMasterId id="2147483686" r:id="rId10"/>
    <p:sldMasterId id="2147483688" r:id="rId11"/>
    <p:sldMasterId id="2147483690" r:id="rId12"/>
  </p:sldMasterIdLst>
  <p:notesMasterIdLst>
    <p:notesMasterId r:id="rId39"/>
  </p:notesMasterIdLst>
  <p:handoutMasterIdLst>
    <p:handoutMasterId r:id="rId40"/>
  </p:handoutMasterIdLst>
  <p:sldIdLst>
    <p:sldId id="258" r:id="rId13"/>
    <p:sldId id="367" r:id="rId14"/>
    <p:sldId id="385" r:id="rId15"/>
    <p:sldId id="368" r:id="rId16"/>
    <p:sldId id="370" r:id="rId17"/>
    <p:sldId id="387" r:id="rId18"/>
    <p:sldId id="369" r:id="rId19"/>
    <p:sldId id="391" r:id="rId20"/>
    <p:sldId id="371" r:id="rId21"/>
    <p:sldId id="392" r:id="rId22"/>
    <p:sldId id="373" r:id="rId23"/>
    <p:sldId id="375" r:id="rId24"/>
    <p:sldId id="393" r:id="rId25"/>
    <p:sldId id="394" r:id="rId26"/>
    <p:sldId id="381" r:id="rId27"/>
    <p:sldId id="396" r:id="rId28"/>
    <p:sldId id="397" r:id="rId29"/>
    <p:sldId id="399" r:id="rId30"/>
    <p:sldId id="400" r:id="rId31"/>
    <p:sldId id="403" r:id="rId32"/>
    <p:sldId id="404" r:id="rId33"/>
    <p:sldId id="405" r:id="rId34"/>
    <p:sldId id="406" r:id="rId35"/>
    <p:sldId id="407" r:id="rId36"/>
    <p:sldId id="408" r:id="rId37"/>
    <p:sldId id="409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958" autoAdjust="0"/>
    <p:restoredTop sz="92177" autoAdjust="0"/>
  </p:normalViewPr>
  <p:slideViewPr>
    <p:cSldViewPr snapToGrid="0">
      <p:cViewPr varScale="1">
        <p:scale>
          <a:sx n="100" d="100"/>
          <a:sy n="100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C3901AD-6425-419B-8B98-D02B0C1D137A}" type="datetimeFigureOut">
              <a:rPr lang="en-US"/>
              <a:pPr/>
              <a:t>3/1/2011</a:t>
            </a:fld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77E505-A78E-4731-B4C2-291CA8A204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C6BE2D-893D-48D8-B2CB-8E2F983BE6D3}" type="datetimeFigureOut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C1AB83-E304-4F9A-8C3C-9547B593D3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4EFBF4-4CFA-4384-91D1-7D15407AA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291BD9-AD04-4710-A4B7-4DC3893F57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6" tIns="45748" rIns="91496" bIns="45748" anchor="b"/>
          <a:lstStyle/>
          <a:p>
            <a:pPr algn="r"/>
            <a:fld id="{5D09B34D-EA42-41DE-B0C6-94C1B4494A4A}" type="slidenum">
              <a:rPr lang="en-US" sz="1200">
                <a:solidFill>
                  <a:prstClr val="black"/>
                </a:solidFill>
                <a:latin typeface="Calibri" charset="0"/>
                <a:ea typeface="ＭＳ Ｐゴシック" charset="-128"/>
              </a:rPr>
              <a:pPr algn="r"/>
              <a:t>17</a:t>
            </a:fld>
            <a:endParaRPr lang="en-US" sz="1200">
              <a:solidFill>
                <a:prstClr val="black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7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ct val="0"/>
              </a:spcBef>
            </a:pPr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6F0F-D617-4FFF-B338-9CB9C610E002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1250" y="679450"/>
            <a:ext cx="4625975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4375150"/>
            <a:ext cx="5041900" cy="4076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F00033-69ED-4A6D-8374-368FE11542BC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1250" y="679450"/>
            <a:ext cx="4625975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4375150"/>
            <a:ext cx="5041900" cy="4076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EAF1-ED19-419E-A384-C078A2E30616}" type="datetime1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A24C-0C03-4061-9F2C-BD36E2240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E4436-2A3F-4F62-98B4-AE03C1530F7D}" type="datetime1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10B21-5294-4D2A-80FF-3F207C830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30887-CEB7-489F-B2B1-B15D8A233BFD}" type="datetime1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085E-3311-4515-85A4-31FFFAC93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715962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rgbClr val="006600"/>
                </a:solidFill>
              </a:defRPr>
            </a:lvl2pPr>
            <a:lvl3pPr>
              <a:defRPr>
                <a:solidFill>
                  <a:srgbClr val="8000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C9424-0C33-471F-A9EC-6D29CAED66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2576513" y="6492875"/>
            <a:ext cx="2133600" cy="365125"/>
          </a:xfrm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94BC940-B248-4AAD-8796-1B2957918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2576513" y="6492875"/>
            <a:ext cx="2133600" cy="365125"/>
          </a:xfrm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9AE1AAC-0B89-47E0-8783-6603C337E2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2576513" y="6492875"/>
            <a:ext cx="2133600" cy="365125"/>
          </a:xfrm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73922E4-4A73-4850-A4CF-274E0F373D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715962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rgbClr val="006600"/>
                </a:solidFill>
              </a:defRPr>
            </a:lvl2pPr>
            <a:lvl3pPr>
              <a:defRPr>
                <a:solidFill>
                  <a:srgbClr val="8000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C9424-0C33-471F-A9EC-6D29CAED66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02330-99F7-4866-B262-B99C304D6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715962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rgbClr val="006600"/>
                </a:solidFill>
              </a:defRPr>
            </a:lvl2pPr>
            <a:lvl3pPr>
              <a:defRPr>
                <a:solidFill>
                  <a:srgbClr val="8000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C9424-0C33-471F-A9EC-6D29CAED66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02330-99F7-4866-B262-B99C304D6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021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303983"/>
            <a:ext cx="853869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D30B-4895-432C-AE81-07552B75C6A7}" type="datetime1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6775" y="5576888"/>
            <a:ext cx="579438" cy="295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020EC-EA9D-422C-9566-4E6352AD7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715962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rgbClr val="006600"/>
                </a:solidFill>
              </a:defRPr>
            </a:lvl2pPr>
            <a:lvl3pPr>
              <a:defRPr>
                <a:solidFill>
                  <a:srgbClr val="8000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C9424-0C33-471F-A9EC-6D29CAED66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02330-99F7-4866-B262-B99C304D6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2576513" y="6492875"/>
            <a:ext cx="2133600" cy="365125"/>
          </a:xfrm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76F5689-9565-4298-9BF8-8414B7384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D634-5FD6-41DA-9FFB-51817468C92C}" type="datetime1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1EBAD-FA1A-4B17-9AC4-9A4F33487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09E56-1BE6-48BE-A9F6-02B5BAB91AB1}" type="datetime1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F51A4-68BB-4FEC-AF86-E30E07E736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539F-B17A-401E-B1A0-1D0A94568223}" type="datetime1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5363" y="5614988"/>
            <a:ext cx="528637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8D791-A76D-490E-933C-7131838E0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F22B5-73FB-4125-94AA-D97C78F0F5F2}" type="datetime1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B333-DD38-4B1B-8763-CF0DF2D37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96E4E-3619-44CE-8673-BDD7E875AAB6}" type="datetime1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A408B-A465-4184-A460-27AB9601A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48CFB-7B4E-4F17-9742-A5DCF43BD00F}" type="datetime1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1505-6FC2-4714-B46F-C2E703401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BB8F-0D8B-4C87-89B0-BB4779B4196A}" type="datetime1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4436F-CC56-4929-9F0F-9D85CAABB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B233FE-7F2D-4347-BA7A-3706782D42D6}" type="datetime1">
              <a:rPr lang="en-US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2EA635-F36A-4D4D-BA26-EDE6F50C1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0" name="Group 6"/>
          <p:cNvGrpSpPr>
            <a:grpSpLocks/>
          </p:cNvGrpSpPr>
          <p:nvPr userDrawn="1"/>
        </p:nvGrpSpPr>
        <p:grpSpPr bwMode="auto">
          <a:xfrm>
            <a:off x="0" y="5913438"/>
            <a:ext cx="9144000" cy="944562"/>
            <a:chOff x="0" y="0"/>
            <a:chExt cx="9144000" cy="944563"/>
          </a:xfrm>
        </p:grpSpPr>
        <p:pic>
          <p:nvPicPr>
            <p:cNvPr id="1032" name="Picture 26" descr="PPT_Page_banne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0"/>
              <a:ext cx="9144000" cy="94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620000" y="530226"/>
              <a:ext cx="139223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Office of Science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848600" y="533401"/>
              <a:ext cx="990600" cy="1587"/>
            </a:xfrm>
            <a:prstGeom prst="line">
              <a:avLst/>
            </a:prstGeom>
            <a:ln w="31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 userDrawn="1"/>
        </p:nvCxnSpPr>
        <p:spPr>
          <a:xfrm flipV="1">
            <a:off x="1219200" y="1219200"/>
            <a:ext cx="67818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61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/>
            <a:fld id="{B1E301F0-5BB9-4938-92FD-48FCEB8319BD}" type="slidenum">
              <a:rPr lang="en-US">
                <a:solidFill>
                  <a:srgbClr val="000000"/>
                </a:solidFill>
                <a:ea typeface="ＭＳ Ｐゴシック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8392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32" name="Picture 12" descr="slac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6210300"/>
            <a:ext cx="1104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/>
            <a:fld id="{B1E301F0-5BB9-4938-92FD-48FCEB8319BD}" type="slidenum">
              <a:rPr lang="en-US">
                <a:solidFill>
                  <a:srgbClr val="000000"/>
                </a:solidFill>
                <a:ea typeface="ＭＳ Ｐゴシック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8392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32" name="Picture 12" descr="slac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6210300"/>
            <a:ext cx="1104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/>
            <a:fld id="{B1E301F0-5BB9-4938-92FD-48FCEB8319BD}" type="slidenum">
              <a:rPr lang="en-US">
                <a:solidFill>
                  <a:srgbClr val="000000"/>
                </a:solidFill>
                <a:ea typeface="ＭＳ Ｐゴシック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8392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32" name="Picture 12" descr="slac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6210300"/>
            <a:ext cx="1104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/>
            <a:fld id="{B1E301F0-5BB9-4938-92FD-48FCEB8319BD}" type="slidenum">
              <a:rPr lang="en-US">
                <a:solidFill>
                  <a:srgbClr val="000000"/>
                </a:solidFill>
                <a:ea typeface="ＭＳ Ｐゴシック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8392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32" name="Picture 12" descr="slac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6210300"/>
            <a:ext cx="1104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/>
            <a:fld id="{B1E301F0-5BB9-4938-92FD-48FCEB8319BD}" type="slidenum">
              <a:rPr lang="en-US">
                <a:solidFill>
                  <a:srgbClr val="000000"/>
                </a:solidFill>
                <a:ea typeface="ＭＳ Ｐゴシック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8392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32" name="Picture 12" descr="slac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6210300"/>
            <a:ext cx="1104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/>
            <a:fld id="{B1E301F0-5BB9-4938-92FD-48FCEB8319BD}" type="slidenum">
              <a:rPr lang="en-US">
                <a:solidFill>
                  <a:srgbClr val="000000"/>
                </a:solidFill>
                <a:ea typeface="ＭＳ Ｐゴシック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8392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32" name="Picture 12" descr="slac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6210300"/>
            <a:ext cx="1104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/>
            <a:fld id="{B1E301F0-5BB9-4938-92FD-48FCEB8319BD}" type="slidenum">
              <a:rPr lang="en-US">
                <a:solidFill>
                  <a:srgbClr val="000000"/>
                </a:solidFill>
                <a:ea typeface="ＭＳ Ｐゴシック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8392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32" name="Picture 12" descr="slac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6210300"/>
            <a:ext cx="1104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/>
            <a:fld id="{B1E301F0-5BB9-4938-92FD-48FCEB8319BD}" type="slidenum">
              <a:rPr lang="en-US">
                <a:solidFill>
                  <a:srgbClr val="000000"/>
                </a:solidFill>
                <a:ea typeface="ＭＳ Ｐゴシック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8392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32" name="Picture 12" descr="slac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6210300"/>
            <a:ext cx="1104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/>
            <a:fld id="{B1E301F0-5BB9-4938-92FD-48FCEB8319BD}" type="slidenum">
              <a:rPr lang="en-US">
                <a:solidFill>
                  <a:srgbClr val="000000"/>
                </a:solidFill>
                <a:ea typeface="ＭＳ Ｐゴシック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8392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32" name="Picture 12" descr="slac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6210300"/>
            <a:ext cx="1104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/>
            <a:fld id="{B1E301F0-5BB9-4938-92FD-48FCEB8319BD}" type="slidenum">
              <a:rPr lang="en-US">
                <a:solidFill>
                  <a:srgbClr val="000000"/>
                </a:solidFill>
                <a:ea typeface="ＭＳ Ｐゴシック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8392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32" name="Picture 12" descr="slac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6210300"/>
            <a:ext cx="1104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/>
            <a:fld id="{B1E301F0-5BB9-4938-92FD-48FCEB8319BD}" type="slidenum">
              <a:rPr lang="en-US">
                <a:solidFill>
                  <a:srgbClr val="000000"/>
                </a:solidFill>
                <a:ea typeface="ＭＳ Ｐゴシック" charset="-128"/>
              </a:rPr>
              <a:pPr defTabSz="914400"/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8392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32" name="Picture 12" descr="slac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6210300"/>
            <a:ext cx="1104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ubit.sandia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paraview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42913" y="1627188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latin typeface="+mn-lt"/>
              </a:rPr>
              <a:t>Normal Conducting RF Cavity R&amp;D </a:t>
            </a:r>
            <a:r>
              <a:rPr lang="en-US" sz="4400" b="1" dirty="0">
                <a:latin typeface="+mn-lt"/>
              </a:rPr>
              <a:t>for Muon </a:t>
            </a:r>
            <a:r>
              <a:rPr lang="en-US" sz="4400" b="1" dirty="0" smtClean="0">
                <a:latin typeface="+mn-lt"/>
              </a:rPr>
              <a:t>Cooling</a:t>
            </a:r>
            <a:endParaRPr lang="en-US" sz="4400" b="1" dirty="0">
              <a:latin typeface="+mn-lt"/>
            </a:endParaRPr>
          </a:p>
        </p:txBody>
      </p:sp>
      <p:sp>
        <p:nvSpPr>
          <p:cNvPr id="14338" name="TextBox 18"/>
          <p:cNvSpPr txBox="1">
            <a:spLocks noChangeArrowheads="1"/>
          </p:cNvSpPr>
          <p:nvPr/>
        </p:nvSpPr>
        <p:spPr bwMode="auto">
          <a:xfrm>
            <a:off x="522288" y="3692525"/>
            <a:ext cx="80883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1031875" algn="l"/>
              </a:tabLst>
            </a:pPr>
            <a:r>
              <a:rPr lang="en-US" sz="2400" dirty="0">
                <a:latin typeface="Calibri" pitchFamily="34" charset="0"/>
              </a:rPr>
              <a:t>Derun Li</a:t>
            </a:r>
          </a:p>
          <a:p>
            <a:pPr algn="ctr">
              <a:tabLst>
                <a:tab pos="1031875" algn="l"/>
              </a:tabLst>
            </a:pPr>
            <a:r>
              <a:rPr lang="en-US" sz="2400" dirty="0">
                <a:latin typeface="Calibri" pitchFamily="34" charset="0"/>
              </a:rPr>
              <a:t>Center for Beam Physics</a:t>
            </a:r>
          </a:p>
          <a:p>
            <a:pPr algn="ctr">
              <a:tabLst>
                <a:tab pos="1031875" algn="l"/>
              </a:tabLst>
            </a:pPr>
            <a:r>
              <a:rPr lang="en-US" sz="2400" dirty="0" smtClean="0">
                <a:latin typeface="Calibri" pitchFamily="34" charset="0"/>
              </a:rPr>
              <a:t>1</a:t>
            </a:r>
            <a:r>
              <a:rPr lang="en-US" sz="2400" baseline="30000" dirty="0" smtClean="0">
                <a:latin typeface="Calibri" pitchFamily="34" charset="0"/>
              </a:rPr>
              <a:t>st</a:t>
            </a:r>
            <a:r>
              <a:rPr lang="en-US" sz="2400" dirty="0" smtClean="0">
                <a:latin typeface="Calibri" pitchFamily="34" charset="0"/>
              </a:rPr>
              <a:t> MAP Collaboration Meeting</a:t>
            </a:r>
            <a:endParaRPr lang="en-US" sz="2400" dirty="0">
              <a:latin typeface="Calibri" pitchFamily="34" charset="0"/>
            </a:endParaRPr>
          </a:p>
          <a:p>
            <a:pPr algn="ctr">
              <a:tabLst>
                <a:tab pos="1031875" algn="l"/>
              </a:tabLst>
            </a:pPr>
            <a:r>
              <a:rPr lang="en-US" sz="2400" dirty="0" smtClean="0">
                <a:latin typeface="Calibri" pitchFamily="34" charset="0"/>
              </a:rPr>
              <a:t>February 28 – March 4, 2011</a:t>
            </a:r>
            <a:endParaRPr lang="en-US" sz="2400" dirty="0">
              <a:latin typeface="Calibri" pitchFamily="34" charset="0"/>
            </a:endParaRPr>
          </a:p>
          <a:p>
            <a:pPr algn="ctr">
              <a:tabLst>
                <a:tab pos="1031875" algn="l"/>
              </a:tabLst>
            </a:pPr>
            <a:r>
              <a:rPr lang="en-US" sz="2400" dirty="0" smtClean="0">
                <a:latin typeface="Calibri" pitchFamily="34" charset="0"/>
              </a:rPr>
              <a:t>Thomas Jefferson National Accelerator Facility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290280"/>
            <a:ext cx="91440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Damage of 201 MHz Cavity Coupler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95269"/>
            <a:ext cx="2991566" cy="4495800"/>
          </a:xfrm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1333500"/>
            <a:ext cx="4529492" cy="447739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36175" y="1498472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Arcing at loop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885802" y="1353400"/>
            <a:ext cx="3373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Cu deposition on </a:t>
            </a:r>
            <a:r>
              <a:rPr lang="en-US" b="1" dirty="0" err="1" smtClean="0"/>
              <a:t>TiN</a:t>
            </a:r>
            <a:r>
              <a:rPr lang="en-US" b="1" dirty="0" smtClean="0"/>
              <a:t> coated </a:t>
            </a:r>
          </a:p>
          <a:p>
            <a:pPr algn="ctr"/>
            <a:r>
              <a:rPr lang="en-US" b="1" dirty="0" smtClean="0"/>
              <a:t>ceramic RF window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55873" y="5355778"/>
            <a:ext cx="394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Surface analysis underway at ANL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xfrm>
            <a:off x="217710" y="245610"/>
            <a:ext cx="86868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MICE RFCC Module: 201 MHz Cavity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68088-940C-4706-9965-66BA3B516E2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8675" name="AutoShape 2" descr="imap://DLi%40lbl%2Egov@imap.gmail.com:993/fetch%3EUID%3E/INBOX%3E21227?part=1.5&amp;type=image/jpeg&amp;filename=RFCC_SECTION_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8676" name="Group 20"/>
          <p:cNvGrpSpPr>
            <a:grpSpLocks/>
          </p:cNvGrpSpPr>
          <p:nvPr/>
        </p:nvGrpSpPr>
        <p:grpSpPr bwMode="auto">
          <a:xfrm>
            <a:off x="144463" y="1309688"/>
            <a:ext cx="3760787" cy="4572000"/>
            <a:chOff x="-2191657" y="1076961"/>
            <a:chExt cx="3760404" cy="4572001"/>
          </a:xfrm>
        </p:grpSpPr>
        <p:pic>
          <p:nvPicPr>
            <p:cNvPr id="16589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7288" r="6224"/>
            <a:stretch>
              <a:fillRect/>
            </a:stretch>
          </p:blipFill>
          <p:spPr bwMode="auto">
            <a:xfrm>
              <a:off x="-2191657" y="1076961"/>
              <a:ext cx="3760404" cy="45720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689" name="TextBox 11"/>
            <p:cNvSpPr txBox="1">
              <a:spLocks noChangeArrowheads="1"/>
            </p:cNvSpPr>
            <p:nvPr/>
          </p:nvSpPr>
          <p:spPr bwMode="auto">
            <a:xfrm>
              <a:off x="-108861" y="1197426"/>
              <a:ext cx="150855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Sectional view </a:t>
              </a:r>
            </a:p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of RFCC module</a:t>
              </a:r>
            </a:p>
          </p:txBody>
        </p:sp>
      </p:grpSp>
      <p:grpSp>
        <p:nvGrpSpPr>
          <p:cNvPr id="28677" name="Group 17"/>
          <p:cNvGrpSpPr>
            <a:grpSpLocks/>
          </p:cNvGrpSpPr>
          <p:nvPr/>
        </p:nvGrpSpPr>
        <p:grpSpPr bwMode="auto">
          <a:xfrm>
            <a:off x="5499100" y="1274763"/>
            <a:ext cx="3476625" cy="4548187"/>
            <a:chOff x="126396" y="1330697"/>
            <a:chExt cx="3476819" cy="4548875"/>
          </a:xfrm>
        </p:grpSpPr>
        <p:pic>
          <p:nvPicPr>
            <p:cNvPr id="7" name="Picture 6" descr="iPhone Photos 132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699" y="1330697"/>
              <a:ext cx="3175137" cy="30402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Actuator on Cavity 2a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396" y="4323806"/>
              <a:ext cx="2068162" cy="15557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100_1099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77483" y="4337522"/>
              <a:ext cx="1525732" cy="15270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685" name="TextBox 12"/>
            <p:cNvSpPr txBox="1">
              <a:spLocks noChangeArrowheads="1"/>
            </p:cNvSpPr>
            <p:nvPr/>
          </p:nvSpPr>
          <p:spPr bwMode="auto">
            <a:xfrm>
              <a:off x="1502226" y="5486398"/>
              <a:ext cx="6431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tuner</a:t>
              </a:r>
            </a:p>
          </p:txBody>
        </p:sp>
        <p:sp>
          <p:nvSpPr>
            <p:cNvPr id="28686" name="TextBox 13"/>
            <p:cNvSpPr txBox="1">
              <a:spLocks noChangeArrowheads="1"/>
            </p:cNvSpPr>
            <p:nvPr/>
          </p:nvSpPr>
          <p:spPr bwMode="auto">
            <a:xfrm>
              <a:off x="2451455" y="5534295"/>
              <a:ext cx="110235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RF window</a:t>
              </a:r>
            </a:p>
          </p:txBody>
        </p:sp>
        <p:sp>
          <p:nvSpPr>
            <p:cNvPr id="28687" name="TextBox 14"/>
            <p:cNvSpPr txBox="1">
              <a:spLocks noChangeArrowheads="1"/>
            </p:cNvSpPr>
            <p:nvPr/>
          </p:nvSpPr>
          <p:spPr bwMode="auto">
            <a:xfrm>
              <a:off x="1079868" y="1458683"/>
              <a:ext cx="16307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  <a:latin typeface="Calibri" pitchFamily="34" charset="0"/>
                </a:rPr>
                <a:t>Cavity fabrication</a:t>
              </a:r>
            </a:p>
          </p:txBody>
        </p:sp>
      </p:grpSp>
      <p:pic>
        <p:nvPicPr>
          <p:cNvPr id="28678" name="Picture 9" descr="Toshiba RF Wind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3200" y="2046288"/>
            <a:ext cx="158432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e Windows (201-MHz) 019"/>
          <p:cNvPicPr/>
          <p:nvPr/>
        </p:nvPicPr>
        <p:blipFill>
          <a:blip r:embed="rId7" cstate="print">
            <a:lum bright="6000"/>
          </a:blip>
          <a:srcRect/>
          <a:stretch>
            <a:fillRect/>
          </a:stretch>
        </p:blipFill>
        <p:spPr bwMode="auto">
          <a:xfrm>
            <a:off x="3947096" y="1397725"/>
            <a:ext cx="1559502" cy="75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80" name="TextBox 15"/>
          <p:cNvSpPr txBox="1">
            <a:spLocks noChangeArrowheads="1"/>
          </p:cNvSpPr>
          <p:nvPr/>
        </p:nvSpPr>
        <p:spPr bwMode="auto">
          <a:xfrm>
            <a:off x="3868738" y="1184275"/>
            <a:ext cx="16875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Beryllium window</a:t>
            </a:r>
          </a:p>
        </p:txBody>
      </p:sp>
      <p:sp>
        <p:nvSpPr>
          <p:cNvPr id="28681" name="TextBox 16"/>
          <p:cNvSpPr txBox="1">
            <a:spLocks noChangeArrowheads="1"/>
          </p:cNvSpPr>
          <p:nvPr/>
        </p:nvSpPr>
        <p:spPr bwMode="auto">
          <a:xfrm>
            <a:off x="4926013" y="5511800"/>
            <a:ext cx="839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Coupler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Summary of MICE Cavity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3" y="1303338"/>
            <a:ext cx="8672512" cy="4525962"/>
          </a:xfrm>
        </p:spPr>
        <p:txBody>
          <a:bodyPr rtlCol="0">
            <a:normAutofit fontScale="92500" lnSpcReduction="20000"/>
          </a:bodyPr>
          <a:lstStyle/>
          <a:p>
            <a:pPr marL="342900" lvl="1" indent="-34290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MICE RF cavities fabrication progressing well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Ten cavities with brazed water cooling pipes (two spares) complete in December 2010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/>
              <a:t>Five cavities measured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/>
              <a:t>Received nine beryllium windows, CMM scan to measure profiles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/>
              <a:t>Ten ceramic RF windows ordered (expect to arrive in March 2011)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/>
              <a:t>Tuner design complete, one tuner prototype tested offline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/>
              <a:t>Six prototype tuners in fabrication at University of Mississippi, and to be tested at LBNL this year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/>
              <a:t>Design of RF power (loop) coupler complete, ready for fabrication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/>
              <a:t>Design of cavity support and vacuum vessel complete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/>
              <a:t>Cavity post-processing (surface cleaning and preparation for EP) to start this year at LBNL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81587-AB58-47DC-8BC7-D4DF53D5C692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81587-AB58-47DC-8BC7-D4DF53D5C69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201-MHz RF Cavity Vessel</a:t>
            </a:r>
            <a:endParaRPr lang="en-US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41082" y="1248230"/>
            <a:ext cx="6117776" cy="25363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noAutofit/>
          </a:bodyPr>
          <a:lstStyle/>
          <a:p>
            <a:pPr marL="165100" indent="-165100">
              <a:spcBef>
                <a:spcPts val="588"/>
              </a:spcBef>
              <a:buFont typeface="Courier New" pitchFamily="49" charset="0"/>
              <a:buChar char="o"/>
              <a:tabLst>
                <a:tab pos="23495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dirty="0">
                <a:latin typeface="+mj-lt"/>
              </a:rPr>
              <a:t>Design </a:t>
            </a:r>
            <a:r>
              <a:rPr lang="en-US" dirty="0" smtClean="0">
                <a:latin typeface="+mj-lt"/>
              </a:rPr>
              <a:t>is complete; Drawings </a:t>
            </a:r>
            <a:r>
              <a:rPr lang="en-US" dirty="0">
                <a:latin typeface="+mj-lt"/>
              </a:rPr>
              <a:t>are nearing completion</a:t>
            </a:r>
          </a:p>
          <a:p>
            <a:pPr marL="165100" indent="-165100">
              <a:spcBef>
                <a:spcPts val="588"/>
              </a:spcBef>
              <a:buFont typeface="Courier New" pitchFamily="49" charset="0"/>
              <a:buChar char="o"/>
              <a:tabLst>
                <a:tab pos="23495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dirty="0">
                <a:latin typeface="+mj-lt"/>
              </a:rPr>
              <a:t>Kept the same dimensions and features of the RFCC (as much as possible)</a:t>
            </a:r>
          </a:p>
          <a:p>
            <a:pPr marL="165100" indent="-165100">
              <a:spcBef>
                <a:spcPts val="588"/>
              </a:spcBef>
              <a:buFont typeface="Courier New" pitchFamily="49" charset="0"/>
              <a:buChar char="o"/>
              <a:tabLst>
                <a:tab pos="23495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dirty="0">
                <a:latin typeface="+mj-lt"/>
              </a:rPr>
              <a:t>One vessel designed to  accommodate two types of MICE cavities (left and right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  <a:p>
            <a:pPr marL="165100" indent="-165100">
              <a:spcBef>
                <a:spcPts val="588"/>
              </a:spcBef>
              <a:buFont typeface="Courier New" pitchFamily="49" charset="0"/>
              <a:buChar char="o"/>
              <a:tabLst>
                <a:tab pos="23495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/>
            </a:pPr>
            <a:r>
              <a:rPr lang="en-US" dirty="0">
                <a:latin typeface="+mj-lt"/>
              </a:rPr>
              <a:t>The vessel and accessory components will soon be ready for fabrication </a:t>
            </a:r>
            <a:endParaRPr lang="en-US" sz="1400" dirty="0">
              <a:latin typeface="+mj-lt"/>
            </a:endParaRPr>
          </a:p>
        </p:txBody>
      </p:sp>
      <p:pic>
        <p:nvPicPr>
          <p:cNvPr id="9" name="Picture 14" descr="SINGLE_CAVITY_VAC_VESSEL_CAVITY_90°_CUTAWAY_MTA_201101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9196" y="1275212"/>
            <a:ext cx="2671763" cy="276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Single Cavity Vessel - Explod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4267" y="3645664"/>
            <a:ext cx="3222172" cy="216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3" descr="SINGLE_CAVITY_VAC_VESSEL_CAVITY_ORIENTATION_OUTER_FRONT_MTA_2011011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803" y="3608614"/>
            <a:ext cx="3365500" cy="229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81587-AB58-47DC-8BC7-D4DF53D5C69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1"/>
          </p:nvPr>
        </p:nvSpPr>
        <p:spPr>
          <a:xfrm>
            <a:off x="366486" y="391884"/>
            <a:ext cx="8382000" cy="533400"/>
          </a:xfrm>
        </p:spPr>
        <p:txBody>
          <a:bodyPr/>
          <a:lstStyle/>
          <a:p>
            <a:pPr marL="0" indent="0"/>
            <a:r>
              <a:rPr lang="en-US" sz="4000" b="1" dirty="0" smtClean="0">
                <a:solidFill>
                  <a:schemeClr val="tx1"/>
                </a:solidFill>
                <a:latin typeface="+mj-lt"/>
                <a:cs typeface="Arial" charset="0"/>
              </a:rPr>
              <a:t>Advantages of Single Cavity Vessel</a:t>
            </a:r>
            <a:endParaRPr lang="en-US" sz="40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66486" y="1189942"/>
            <a:ext cx="5410200" cy="47244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ts val="100"/>
              </a:spcBef>
              <a:buFont typeface="Arial" charset="0"/>
              <a:buNone/>
            </a:pPr>
            <a:r>
              <a:rPr lang="en-US" dirty="0">
                <a:latin typeface="+mj-lt"/>
              </a:rPr>
              <a:t>Prior to having MICE RFCC module, the single cavity vessel will allow us to</a:t>
            </a:r>
            <a:r>
              <a:rPr lang="en-US" dirty="0" smtClean="0">
                <a:latin typeface="+mj-lt"/>
              </a:rPr>
              <a:t>:</a:t>
            </a:r>
            <a:endParaRPr lang="en-US" sz="1100" dirty="0">
              <a:latin typeface="+mj-lt"/>
            </a:endParaRPr>
          </a:p>
          <a:p>
            <a:pPr eaLnBrk="0" hangingPunct="0">
              <a:spcBef>
                <a:spcPts val="100"/>
              </a:spcBef>
              <a:buFont typeface="Arial" charset="0"/>
              <a:buChar char="•"/>
            </a:pPr>
            <a:r>
              <a:rPr lang="en-US" dirty="0" smtClean="0">
                <a:latin typeface="+mj-lt"/>
              </a:rPr>
              <a:t>  Check </a:t>
            </a:r>
            <a:r>
              <a:rPr lang="en-US" dirty="0">
                <a:latin typeface="+mj-lt"/>
              </a:rPr>
              <a:t>engineering and mechanical design</a:t>
            </a:r>
          </a:p>
          <a:p>
            <a:pPr marL="174625" indent="-174625" eaLnBrk="0" hangingPunct="0">
              <a:spcBef>
                <a:spcPts val="100"/>
              </a:spcBef>
              <a:buFont typeface="Arial" charset="0"/>
              <a:buChar char="•"/>
            </a:pPr>
            <a:r>
              <a:rPr lang="en-US" dirty="0" smtClean="0">
                <a:latin typeface="+mj-lt"/>
              </a:rPr>
              <a:t>Test </a:t>
            </a:r>
            <a:r>
              <a:rPr lang="en-US" dirty="0">
                <a:latin typeface="+mj-lt"/>
              </a:rPr>
              <a:t>of the RF tuning system with 6 tuners and </a:t>
            </a:r>
            <a:r>
              <a:rPr lang="en-US" dirty="0" smtClean="0">
                <a:latin typeface="+mj-lt"/>
              </a:rPr>
              <a:t> actuators </a:t>
            </a:r>
            <a:r>
              <a:rPr lang="en-US" dirty="0">
                <a:latin typeface="+mj-lt"/>
              </a:rPr>
              <a:t>on a cavity and verify the frequency tuning range</a:t>
            </a:r>
          </a:p>
          <a:p>
            <a:pPr marL="174625" indent="-115888" eaLnBrk="0" hangingPunct="0">
              <a:spcBef>
                <a:spcPts val="100"/>
              </a:spcBef>
              <a:buFont typeface="Arial" charset="0"/>
              <a:buChar char="•"/>
            </a:pPr>
            <a:r>
              <a:rPr lang="en-US" dirty="0" smtClean="0">
                <a:latin typeface="+mj-lt"/>
              </a:rPr>
              <a:t> Obtain </a:t>
            </a:r>
            <a:r>
              <a:rPr lang="en-US" dirty="0">
                <a:latin typeface="+mj-lt"/>
              </a:rPr>
              <a:t>hands-on experience on assembly and procedures</a:t>
            </a:r>
          </a:p>
          <a:p>
            <a:pPr marL="742950" lvl="1" indent="-285750" eaLnBrk="0" hangingPunct="0">
              <a:spcBef>
                <a:spcPts val="100"/>
              </a:spcBef>
              <a:buFont typeface="Arial" charset="0"/>
              <a:buChar char="–"/>
            </a:pPr>
            <a:r>
              <a:rPr lang="en-US" sz="1600" dirty="0">
                <a:latin typeface="+mj-lt"/>
              </a:rPr>
              <a:t>Cavity installation</a:t>
            </a:r>
          </a:p>
          <a:p>
            <a:pPr marL="1143000" lvl="2" indent="-228600" eaLnBrk="0" hangingPunct="0">
              <a:spcBef>
                <a:spcPts val="100"/>
              </a:spcBef>
              <a:buFont typeface="Arial" charset="0"/>
              <a:buChar char="•"/>
            </a:pPr>
            <a:r>
              <a:rPr lang="en-US" sz="1400" dirty="0">
                <a:latin typeface="+mj-lt"/>
              </a:rPr>
              <a:t>Beryllium windows</a:t>
            </a:r>
          </a:p>
          <a:p>
            <a:pPr marL="1143000" lvl="2" indent="-228600" eaLnBrk="0" hangingPunct="0">
              <a:spcBef>
                <a:spcPts val="100"/>
              </a:spcBef>
              <a:buFont typeface="Arial" charset="0"/>
              <a:buChar char="•"/>
            </a:pPr>
            <a:r>
              <a:rPr lang="en-US" sz="1400" dirty="0">
                <a:latin typeface="+mj-lt"/>
              </a:rPr>
              <a:t>RF couplers and connections</a:t>
            </a:r>
          </a:p>
          <a:p>
            <a:pPr marL="1143000" lvl="2" indent="-228600" eaLnBrk="0" hangingPunct="0">
              <a:spcBef>
                <a:spcPts val="100"/>
              </a:spcBef>
              <a:buFont typeface="Arial" charset="0"/>
              <a:buChar char="•"/>
            </a:pPr>
            <a:r>
              <a:rPr lang="en-US" sz="1400" dirty="0">
                <a:latin typeface="+mj-lt"/>
              </a:rPr>
              <a:t>Water cooling pipe connections</a:t>
            </a:r>
          </a:p>
          <a:p>
            <a:pPr marL="1143000" lvl="2" indent="-228600" eaLnBrk="0" hangingPunct="0">
              <a:spcBef>
                <a:spcPts val="100"/>
              </a:spcBef>
              <a:buFont typeface="Arial" charset="0"/>
              <a:buChar char="•"/>
            </a:pPr>
            <a:r>
              <a:rPr lang="en-US" sz="1400" dirty="0">
                <a:latin typeface="+mj-lt"/>
              </a:rPr>
              <a:t>Vacuum port and connections</a:t>
            </a:r>
          </a:p>
          <a:p>
            <a:pPr marL="1143000" lvl="2" indent="-228600" eaLnBrk="0" hangingPunct="0">
              <a:spcBef>
                <a:spcPts val="100"/>
              </a:spcBef>
              <a:buFont typeface="Arial" charset="0"/>
              <a:buChar char="•"/>
            </a:pPr>
            <a:r>
              <a:rPr lang="en-US" sz="1400" dirty="0">
                <a:latin typeface="+mj-lt"/>
              </a:rPr>
              <a:t>Tuners and actuator circuit </a:t>
            </a:r>
          </a:p>
          <a:p>
            <a:pPr marL="742950" lvl="1" indent="-285750" eaLnBrk="0" hangingPunct="0">
              <a:spcBef>
                <a:spcPts val="100"/>
              </a:spcBef>
              <a:buFont typeface="Arial" charset="0"/>
              <a:buChar char="–"/>
            </a:pPr>
            <a:r>
              <a:rPr lang="en-US" sz="1600" dirty="0">
                <a:latin typeface="+mj-lt"/>
              </a:rPr>
              <a:t>Aligning cavity with hexapod support struts</a:t>
            </a:r>
          </a:p>
          <a:p>
            <a:pPr marL="742950" lvl="1" indent="-285750" eaLnBrk="0" hangingPunct="0">
              <a:spcBef>
                <a:spcPts val="100"/>
              </a:spcBef>
              <a:buFont typeface="Arial" charset="0"/>
              <a:buChar char="–"/>
            </a:pPr>
            <a:r>
              <a:rPr lang="en-US" sz="1600" dirty="0">
                <a:latin typeface="+mj-lt"/>
              </a:rPr>
              <a:t>Vacuum vessel support and handling</a:t>
            </a:r>
          </a:p>
          <a:p>
            <a:pPr marL="742950" lvl="1" indent="-285750" eaLnBrk="0" hangingPunct="0">
              <a:spcBef>
                <a:spcPts val="100"/>
              </a:spcBef>
              <a:buFont typeface="Arial" charset="0"/>
              <a:buChar char="–"/>
            </a:pPr>
            <a:r>
              <a:rPr lang="en-US" sz="1600" dirty="0">
                <a:latin typeface="+mj-lt"/>
              </a:rPr>
              <a:t>Verify operation of the getter vacuum system</a:t>
            </a:r>
          </a:p>
          <a:p>
            <a:pPr eaLnBrk="0" hangingPunct="0">
              <a:spcBef>
                <a:spcPts val="100"/>
              </a:spcBef>
              <a:buFont typeface="Arial" charset="0"/>
              <a:buChar char="•"/>
            </a:pPr>
            <a:r>
              <a:rPr lang="en-US" dirty="0" smtClean="0">
                <a:latin typeface="+mj-lt"/>
              </a:rPr>
              <a:t> Future </a:t>
            </a:r>
            <a:r>
              <a:rPr lang="en-US" dirty="0">
                <a:latin typeface="+mj-lt"/>
              </a:rPr>
              <a:t>LN </a:t>
            </a:r>
            <a:r>
              <a:rPr lang="en-US" dirty="0" smtClean="0">
                <a:latin typeface="+mj-lt"/>
              </a:rPr>
              <a:t>operation</a:t>
            </a:r>
            <a:endParaRPr lang="en-US" dirty="0">
              <a:latin typeface="+mj-lt"/>
            </a:endParaRPr>
          </a:p>
        </p:txBody>
      </p:sp>
      <p:pic>
        <p:nvPicPr>
          <p:cNvPr id="15" name="Picture 8" descr="SINGLE_CAVITY_VAC_VESSEL_MICE_201101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6450" y="1175199"/>
            <a:ext cx="280035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9" descr="SINGLE_CAVITY_VAC_VESSEL_CAVITY_ORIENTATION_OUTER_MICE_201101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625" y="3465058"/>
            <a:ext cx="2817813" cy="242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Outlook: RF for Muon Beams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69" y="1288824"/>
            <a:ext cx="8539163" cy="452596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NC RF R&amp;D for muon cooling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altLang="zh-CN" sz="2000" dirty="0" smtClean="0">
                <a:cs typeface="Calibri" pitchFamily="34" charset="0"/>
              </a:rPr>
              <a:t>RF challenge: achievable RF gradient decreased by more than a factor of 2 at 4 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altLang="zh-CN" sz="2000" dirty="0" smtClean="0">
                <a:cs typeface="Calibri" pitchFamily="34" charset="0"/>
              </a:rPr>
              <a:t>Understanding the RF breakdown in magnetic fields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1800" dirty="0" smtClean="0">
                <a:cs typeface="Calibri" pitchFamily="34" charset="0"/>
              </a:rPr>
              <a:t>Physics model and simulations 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1800" dirty="0" smtClean="0">
                <a:cs typeface="Calibri" pitchFamily="34" charset="0"/>
              </a:rPr>
              <a:t>Experiments: RF button tests, HP &amp;Beryllium-wall RF cavity (design and fabrication)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/>
              <a:t>MAP Responsibilities in MICE (RF related)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Complete 201 MHz RF cavities</a:t>
            </a:r>
          </a:p>
          <a:p>
            <a:pPr lvl="3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/>
              <a:t>Tuners: prototype, tests and fabrications</a:t>
            </a:r>
          </a:p>
          <a:p>
            <a:pPr lvl="3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/>
              <a:t>Post-processing: Electro-polishing at LBNL</a:t>
            </a:r>
          </a:p>
          <a:p>
            <a:pPr lvl="3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/>
              <a:t>Fabrication of RF power couplers 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CC magnets</a:t>
            </a:r>
          </a:p>
          <a:p>
            <a:pPr lvl="3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/>
              <a:t>Final drawings of cryostat and cooling circuit</a:t>
            </a:r>
          </a:p>
          <a:p>
            <a:pPr lvl="3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/>
              <a:t>Fabrication of the cryostat, cold mass welding and test</a:t>
            </a:r>
          </a:p>
          <a:p>
            <a:pPr lvl="3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/>
              <a:t>Assembly of the CC magnets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100" dirty="0" smtClean="0"/>
              <a:t>Assembly and integration of RFCC modules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/>
              <a:t>Single cavity vacuum vessel design and fabrication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18C76-E5E2-4A8D-9C1A-D6D9214003CD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994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2433" y="1876425"/>
            <a:ext cx="1041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SINGLE_CAVITY_VAC_VESSEL_OPEN_09-28-2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525" y="2917400"/>
            <a:ext cx="2563405" cy="2599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7781925" y="2901950"/>
            <a:ext cx="1216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</a:rPr>
              <a:t>805 MHz </a:t>
            </a:r>
          </a:p>
          <a:p>
            <a:pPr algn="ctr"/>
            <a:r>
              <a:rPr lang="en-US" sz="1400" b="1">
                <a:latin typeface="Calibri" pitchFamily="34" charset="0"/>
              </a:rPr>
              <a:t>Be-wall cavity</a:t>
            </a: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6778625" y="5483225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Single cavity vessel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715962"/>
          </a:xfrm>
        </p:spPr>
        <p:txBody>
          <a:bodyPr/>
          <a:lstStyle/>
          <a:p>
            <a:r>
              <a:rPr lang="en-US" sz="3200" dirty="0" err="1" smtClean="0"/>
              <a:t>Muon</a:t>
            </a:r>
            <a:r>
              <a:rPr lang="en-US" sz="3200" dirty="0" smtClean="0"/>
              <a:t> Cooling Cavity Simulation With Advanced Simulation Codes ACE3P </a:t>
            </a:r>
            <a:br>
              <a:rPr lang="en-US" sz="3200" dirty="0" smtClean="0"/>
            </a:br>
            <a:endParaRPr lang="en-US" sz="3200" dirty="0" smtClean="0">
              <a:latin typeface="Comic Sans MS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4114800"/>
          </a:xfrm>
        </p:spPr>
        <p:txBody>
          <a:bodyPr/>
          <a:lstStyle/>
          <a:p>
            <a:r>
              <a:rPr lang="en-US" sz="2800" smtClean="0"/>
              <a:t>SLAC Parallel Finite Element EM Codes: </a:t>
            </a:r>
            <a:r>
              <a:rPr lang="en-US" sz="2800" smtClean="0">
                <a:solidFill>
                  <a:srgbClr val="800000"/>
                </a:solidFill>
              </a:rPr>
              <a:t>ACE3P</a:t>
            </a:r>
            <a:r>
              <a:rPr lang="en-US" sz="2800" smtClean="0"/>
              <a:t> </a:t>
            </a:r>
          </a:p>
          <a:p>
            <a:pPr lvl="1"/>
            <a:r>
              <a:rPr lang="en-US" smtClean="0"/>
              <a:t>Simulation capabilities</a:t>
            </a:r>
          </a:p>
          <a:p>
            <a:endParaRPr lang="en-US" sz="2800" smtClean="0"/>
          </a:p>
          <a:p>
            <a:r>
              <a:rPr lang="en-US" sz="2800" smtClean="0"/>
              <a:t>Previous work on muon cavity simulations</a:t>
            </a:r>
          </a:p>
          <a:p>
            <a:pPr lvl="1"/>
            <a:r>
              <a:rPr lang="en-US" smtClean="0"/>
              <a:t>200 MHz cavity with and without external B field</a:t>
            </a:r>
          </a:p>
          <a:p>
            <a:pPr lvl="1"/>
            <a:r>
              <a:rPr lang="en-US" smtClean="0"/>
              <a:t>805 MHz magnetically insulated cavity</a:t>
            </a:r>
          </a:p>
          <a:p>
            <a:pPr lvl="1"/>
            <a:r>
              <a:rPr lang="en-US" smtClean="0"/>
              <a:t>805 MHz pillbox cavity with external B field</a:t>
            </a:r>
          </a:p>
          <a:p>
            <a:endParaRPr lang="en-US" sz="280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9934C9-DA2C-4F9C-B396-4E3D977E9F55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74625" y="273050"/>
            <a:ext cx="8858250" cy="523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>
                <a:solidFill>
                  <a:srgbClr val="000066"/>
                </a:solidFill>
                <a:latin typeface="Comic Sans MS" charset="0"/>
                <a:ea typeface="宋体" charset="-122"/>
              </a:rPr>
              <a:t>Accelerator Modeling with EM Code Suite </a:t>
            </a:r>
            <a:r>
              <a:rPr lang="en-US" altLang="zh-CN" sz="2800">
                <a:solidFill>
                  <a:srgbClr val="C00000"/>
                </a:solidFill>
                <a:latin typeface="Comic Sans MS" charset="0"/>
                <a:ea typeface="宋体" charset="-122"/>
              </a:rPr>
              <a:t>ACE3P</a:t>
            </a:r>
            <a:r>
              <a:rPr lang="en-US" altLang="zh-CN" sz="2800">
                <a:solidFill>
                  <a:srgbClr val="C00000"/>
                </a:solidFill>
                <a:ea typeface="宋体" charset="-122"/>
              </a:rPr>
              <a:t> </a:t>
            </a:r>
            <a:r>
              <a:rPr lang="en-US" altLang="zh-CN" sz="2800">
                <a:solidFill>
                  <a:srgbClr val="000066"/>
                </a:solidFill>
                <a:ea typeface="宋体" charset="-122"/>
              </a:rPr>
              <a:t>  </a:t>
            </a:r>
            <a:r>
              <a:rPr lang="en-US" altLang="zh-CN" sz="2800" b="1">
                <a:solidFill>
                  <a:srgbClr val="000066"/>
                </a:solidFill>
                <a:ea typeface="宋体" charset="-122"/>
              </a:rPr>
              <a:t> 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6388" y="1017588"/>
            <a:ext cx="8777287" cy="58340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82880">
            <a:spAutoFit/>
          </a:bodyPr>
          <a:lstStyle/>
          <a:p>
            <a:pPr defTabSz="914400"/>
            <a:r>
              <a:rPr lang="en-US" b="1" i="1">
                <a:solidFill>
                  <a:srgbClr val="333399"/>
                </a:solidFill>
                <a:ea typeface="ＭＳ Ｐゴシック" charset="-128"/>
              </a:rPr>
              <a:t>Meshing</a:t>
            </a:r>
            <a:r>
              <a:rPr lang="en-US" i="1">
                <a:solidFill>
                  <a:srgbClr val="333399"/>
                </a:solidFill>
                <a:ea typeface="ＭＳ Ｐゴシック" charset="-128"/>
              </a:rPr>
              <a:t> - </a:t>
            </a:r>
            <a:r>
              <a:rPr lang="en-US" b="1" i="1">
                <a:solidFill>
                  <a:srgbClr val="333399"/>
                </a:solidFill>
                <a:ea typeface="ＭＳ Ｐゴシック" charset="-128"/>
              </a:rPr>
              <a:t>CUBIT</a:t>
            </a:r>
            <a:r>
              <a:rPr lang="en-US" i="1">
                <a:solidFill>
                  <a:srgbClr val="333399"/>
                </a:solidFill>
                <a:ea typeface="ＭＳ Ｐゴシック" charset="-128"/>
              </a:rPr>
              <a:t> for building CAD models and generating finite-element meshes  </a:t>
            </a:r>
            <a:r>
              <a:rPr lang="en-US" i="1">
                <a:solidFill>
                  <a:srgbClr val="000000"/>
                </a:solidFill>
                <a:ea typeface="ＭＳ Ｐゴシック" charset="-128"/>
                <a:hlinkClick r:id="rId3"/>
              </a:rPr>
              <a:t>http://cubit.sandia.gov</a:t>
            </a:r>
            <a:r>
              <a:rPr lang="en-US" i="1">
                <a:solidFill>
                  <a:srgbClr val="000000"/>
                </a:solidFill>
                <a:ea typeface="ＭＳ Ｐゴシック" charset="-128"/>
              </a:rPr>
              <a:t> </a:t>
            </a:r>
          </a:p>
          <a:p>
            <a:pPr defTabSz="914400">
              <a:lnSpc>
                <a:spcPts val="1100"/>
              </a:lnSpc>
            </a:pPr>
            <a:endParaRPr lang="en-US" b="1" i="1">
              <a:solidFill>
                <a:srgbClr val="000000"/>
              </a:solidFill>
              <a:ea typeface="ＭＳ Ｐゴシック" charset="-128"/>
            </a:endParaRPr>
          </a:p>
          <a:p>
            <a:pPr defTabSz="914400">
              <a:spcBef>
                <a:spcPts val="1200"/>
              </a:spcBef>
            </a:pPr>
            <a:r>
              <a:rPr lang="en-US" b="1" i="1">
                <a:solidFill>
                  <a:srgbClr val="333399"/>
                </a:solidFill>
                <a:ea typeface="ＭＳ Ｐゴシック" charset="-128"/>
              </a:rPr>
              <a:t>Modeling and Simulation </a:t>
            </a:r>
            <a:r>
              <a:rPr lang="en-US" i="1">
                <a:solidFill>
                  <a:srgbClr val="000000"/>
                </a:solidFill>
                <a:ea typeface="ＭＳ Ｐゴシック" charset="-128"/>
              </a:rPr>
              <a:t>– </a:t>
            </a:r>
            <a:r>
              <a:rPr lang="en-US" altLang="zh-CN" i="1">
                <a:solidFill>
                  <a:srgbClr val="333399"/>
                </a:solidFill>
                <a:ea typeface="宋体" charset="-122"/>
              </a:rPr>
              <a:t>SLAC’s suite of conformal, higher-order, C++/MPI based parallel finite-element electromagnetic codes</a:t>
            </a:r>
            <a:endParaRPr lang="en-US" i="1">
              <a:solidFill>
                <a:srgbClr val="333399"/>
              </a:solidFill>
              <a:ea typeface="宋体" charset="-122"/>
            </a:endParaRPr>
          </a:p>
          <a:p>
            <a:pPr defTabSz="914400"/>
            <a:r>
              <a:rPr lang="en-US" sz="1600" i="1" u="sng">
                <a:solidFill>
                  <a:srgbClr val="009999"/>
                </a:solidFill>
                <a:ea typeface="宋体" charset="-122"/>
              </a:rPr>
              <a:t>https://slacportal.slac.stanford.edu/sites/ard_public/bpd/acd/Pages/Default.aspx</a:t>
            </a:r>
          </a:p>
          <a:p>
            <a:pPr defTabSz="914400"/>
            <a:endParaRPr lang="en-US" sz="1400" i="1">
              <a:solidFill>
                <a:srgbClr val="000000"/>
              </a:solidFill>
              <a:ea typeface="宋体" charset="-122"/>
            </a:endParaRPr>
          </a:p>
          <a:p>
            <a:pPr defTabSz="914400"/>
            <a:endParaRPr lang="en-US" sz="1400" i="1">
              <a:solidFill>
                <a:srgbClr val="000000"/>
              </a:solidFill>
              <a:ea typeface="宋体" charset="-122"/>
            </a:endParaRPr>
          </a:p>
          <a:p>
            <a:pPr defTabSz="914400"/>
            <a:endParaRPr lang="en-US" sz="1400">
              <a:solidFill>
                <a:srgbClr val="000000"/>
              </a:solidFill>
              <a:ea typeface="宋体" charset="-122"/>
            </a:endParaRPr>
          </a:p>
          <a:p>
            <a:pPr defTabSz="914400"/>
            <a:endParaRPr lang="en-US" sz="1600" b="1" i="1">
              <a:solidFill>
                <a:srgbClr val="000000"/>
              </a:solidFill>
              <a:ea typeface="宋体" charset="-122"/>
            </a:endParaRPr>
          </a:p>
          <a:p>
            <a:pPr defTabSz="914400"/>
            <a:endParaRPr lang="en-US" sz="1600" b="1" i="1">
              <a:solidFill>
                <a:srgbClr val="000000"/>
              </a:solidFill>
              <a:ea typeface="宋体" charset="-122"/>
            </a:endParaRPr>
          </a:p>
          <a:p>
            <a:pPr defTabSz="914400"/>
            <a:endParaRPr lang="en-US" sz="1600" b="1" i="1">
              <a:solidFill>
                <a:srgbClr val="000000"/>
              </a:solidFill>
              <a:ea typeface="宋体" charset="-122"/>
            </a:endParaRPr>
          </a:p>
          <a:p>
            <a:pPr defTabSz="914400"/>
            <a:endParaRPr lang="en-US" sz="1600" b="1" i="1">
              <a:solidFill>
                <a:srgbClr val="000000"/>
              </a:solidFill>
              <a:ea typeface="宋体" charset="-122"/>
            </a:endParaRPr>
          </a:p>
          <a:p>
            <a:pPr defTabSz="914400"/>
            <a:endParaRPr lang="en-US" sz="1600" b="1" i="1">
              <a:solidFill>
                <a:srgbClr val="000000"/>
              </a:solidFill>
              <a:ea typeface="宋体" charset="-122"/>
            </a:endParaRPr>
          </a:p>
          <a:p>
            <a:pPr defTabSz="914400"/>
            <a:endParaRPr lang="en-US" sz="1600" b="1" i="1">
              <a:solidFill>
                <a:srgbClr val="000000"/>
              </a:solidFill>
              <a:ea typeface="宋体" charset="-122"/>
            </a:endParaRPr>
          </a:p>
          <a:p>
            <a:pPr defTabSz="914400"/>
            <a:endParaRPr lang="en-US" b="1" i="1">
              <a:solidFill>
                <a:srgbClr val="000066"/>
              </a:solidFill>
              <a:ea typeface="宋体" charset="-122"/>
            </a:endParaRPr>
          </a:p>
          <a:p>
            <a:pPr defTabSz="914400"/>
            <a:endParaRPr lang="en-US" b="1" i="1">
              <a:solidFill>
                <a:srgbClr val="000066"/>
              </a:solidFill>
              <a:ea typeface="宋体" charset="-122"/>
            </a:endParaRPr>
          </a:p>
          <a:p>
            <a:pPr defTabSz="914400">
              <a:lnSpc>
                <a:spcPts val="1300"/>
              </a:lnSpc>
            </a:pPr>
            <a:endParaRPr lang="en-US" b="1" i="1">
              <a:solidFill>
                <a:srgbClr val="000066"/>
              </a:solidFill>
              <a:ea typeface="宋体" charset="-122"/>
            </a:endParaRPr>
          </a:p>
          <a:p>
            <a:pPr defTabSz="914400"/>
            <a:r>
              <a:rPr lang="en-US" b="1" i="1">
                <a:solidFill>
                  <a:srgbClr val="000066"/>
                </a:solidFill>
                <a:ea typeface="宋体" charset="-122"/>
              </a:rPr>
              <a:t>Postprocessing</a:t>
            </a:r>
            <a:r>
              <a:rPr lang="en-US" i="1">
                <a:solidFill>
                  <a:srgbClr val="000066"/>
                </a:solidFill>
                <a:ea typeface="宋体" charset="-122"/>
              </a:rPr>
              <a:t> - </a:t>
            </a:r>
            <a:r>
              <a:rPr lang="en-US" b="1" i="1">
                <a:solidFill>
                  <a:srgbClr val="000066"/>
                </a:solidFill>
                <a:ea typeface="宋体" charset="-122"/>
              </a:rPr>
              <a:t>ParaView</a:t>
            </a:r>
            <a:r>
              <a:rPr lang="en-US" i="1">
                <a:solidFill>
                  <a:srgbClr val="000066"/>
                </a:solidFill>
                <a:ea typeface="宋体" charset="-122"/>
              </a:rPr>
              <a:t> </a:t>
            </a:r>
            <a:r>
              <a:rPr lang="en-US" i="1">
                <a:solidFill>
                  <a:srgbClr val="333399"/>
                </a:solidFill>
                <a:ea typeface="宋体" charset="-122"/>
              </a:rPr>
              <a:t>to visualize unstructured meshes &amp; particle/field data </a:t>
            </a:r>
            <a:r>
              <a:rPr lang="en-US" i="1">
                <a:solidFill>
                  <a:srgbClr val="000000"/>
                </a:solidFill>
                <a:ea typeface="宋体" charset="-122"/>
                <a:hlinkClick r:id="rId4"/>
              </a:rPr>
              <a:t>http://www.paraview.org/</a:t>
            </a:r>
            <a:endParaRPr lang="en-US">
              <a:solidFill>
                <a:srgbClr val="000000"/>
              </a:solidFill>
              <a:ea typeface="宋体" charset="-122"/>
            </a:endParaRPr>
          </a:p>
          <a:p>
            <a:pPr defTabSz="914400"/>
            <a:r>
              <a:rPr lang="en-US" sz="1600" i="1">
                <a:solidFill>
                  <a:srgbClr val="000000"/>
                </a:solidFill>
                <a:ea typeface="宋体" charset="-122"/>
              </a:rPr>
              <a:t> </a:t>
            </a:r>
            <a:endParaRPr lang="en-US" sz="1600">
              <a:solidFill>
                <a:srgbClr val="000000"/>
              </a:solidFill>
              <a:ea typeface="宋体" charset="-122"/>
            </a:endParaRPr>
          </a:p>
          <a:p>
            <a:pPr defTabSz="914400">
              <a:lnSpc>
                <a:spcPct val="110000"/>
              </a:lnSpc>
              <a:buFont typeface="Wingdings" charset="2"/>
              <a:buChar char="§"/>
            </a:pPr>
            <a:endParaRPr lang="en-US" altLang="zh-CN" sz="2000" u="sng">
              <a:solidFill>
                <a:srgbClr val="333399"/>
              </a:solidFill>
              <a:ea typeface="宋体" charset="-122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41350" y="2968625"/>
            <a:ext cx="7899400" cy="2349500"/>
          </a:xfrm>
          <a:prstGeom prst="rect">
            <a:avLst/>
          </a:prstGeom>
          <a:solidFill>
            <a:srgbClr val="3366FF">
              <a:alpha val="10196"/>
            </a:srgbClr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lIns="182880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tabLst>
                <a:tab pos="571500" algn="l"/>
                <a:tab pos="2460625" algn="l"/>
                <a:tab pos="3771900" algn="l"/>
              </a:tabLst>
            </a:pPr>
            <a:r>
              <a:rPr lang="en-US" altLang="zh-CN" b="1">
                <a:solidFill>
                  <a:srgbClr val="800000"/>
                </a:solidFill>
                <a:ea typeface="宋体" charset="-122"/>
              </a:rPr>
              <a:t>ACE3P </a:t>
            </a:r>
            <a:r>
              <a:rPr lang="en-US" altLang="zh-CN" b="1">
                <a:solidFill>
                  <a:srgbClr val="000066"/>
                </a:solidFill>
                <a:ea typeface="宋体" charset="-122"/>
              </a:rPr>
              <a:t>(</a:t>
            </a:r>
            <a:r>
              <a:rPr lang="en-US" altLang="zh-CN" b="1" u="sng">
                <a:solidFill>
                  <a:srgbClr val="800000"/>
                </a:solidFill>
                <a:ea typeface="宋体" charset="-122"/>
              </a:rPr>
              <a:t>A</a:t>
            </a:r>
            <a:r>
              <a:rPr lang="en-US" altLang="zh-CN" b="1">
                <a:solidFill>
                  <a:srgbClr val="000066"/>
                </a:solidFill>
                <a:ea typeface="宋体" charset="-122"/>
              </a:rPr>
              <a:t>dvanced </a:t>
            </a:r>
            <a:r>
              <a:rPr lang="en-US" altLang="zh-CN" b="1" u="sng">
                <a:solidFill>
                  <a:srgbClr val="800000"/>
                </a:solidFill>
                <a:ea typeface="宋体" charset="-122"/>
              </a:rPr>
              <a:t>C</a:t>
            </a:r>
            <a:r>
              <a:rPr lang="en-US" altLang="zh-CN" b="1">
                <a:solidFill>
                  <a:srgbClr val="000066"/>
                </a:solidFill>
                <a:ea typeface="宋体" charset="-122"/>
              </a:rPr>
              <a:t>omputational </a:t>
            </a:r>
            <a:r>
              <a:rPr lang="en-US" altLang="zh-CN" b="1" u="sng">
                <a:solidFill>
                  <a:srgbClr val="800000"/>
                </a:solidFill>
                <a:ea typeface="宋体" charset="-122"/>
              </a:rPr>
              <a:t>E</a:t>
            </a:r>
            <a:r>
              <a:rPr lang="en-US" altLang="zh-CN" b="1">
                <a:solidFill>
                  <a:srgbClr val="000066"/>
                </a:solidFill>
                <a:ea typeface="宋体" charset="-122"/>
              </a:rPr>
              <a:t>lectromagnetics </a:t>
            </a:r>
            <a:r>
              <a:rPr lang="en-US" altLang="zh-CN" b="1" u="sng">
                <a:solidFill>
                  <a:srgbClr val="800000"/>
                </a:solidFill>
                <a:ea typeface="宋体" charset="-122"/>
              </a:rPr>
              <a:t>3P</a:t>
            </a:r>
            <a:r>
              <a:rPr lang="en-US" altLang="zh-CN" b="1">
                <a:solidFill>
                  <a:srgbClr val="800000"/>
                </a:solidFill>
                <a:ea typeface="宋体" charset="-122"/>
              </a:rPr>
              <a:t>)</a:t>
            </a:r>
          </a:p>
          <a:p>
            <a:pPr eaLnBrk="0" hangingPunct="0">
              <a:lnSpc>
                <a:spcPct val="30000"/>
              </a:lnSpc>
              <a:buFont typeface="Wingdings" charset="2"/>
              <a:buNone/>
              <a:tabLst>
                <a:tab pos="571500" algn="l"/>
                <a:tab pos="2460625" algn="l"/>
                <a:tab pos="3771900" algn="l"/>
              </a:tabLst>
            </a:pPr>
            <a:endParaRPr lang="en-US" altLang="zh-CN" b="1">
              <a:solidFill>
                <a:srgbClr val="006666"/>
              </a:solidFill>
              <a:ea typeface="宋体" charset="-122"/>
            </a:endParaRPr>
          </a:p>
          <a:p>
            <a:pPr eaLnBrk="0" hangingPunct="0">
              <a:lnSpc>
                <a:spcPct val="110000"/>
              </a:lnSpc>
              <a:buFont typeface="Wingdings" charset="2"/>
              <a:buNone/>
              <a:tabLst>
                <a:tab pos="571500" algn="l"/>
                <a:tab pos="2460625" algn="l"/>
                <a:tab pos="3771900" algn="l"/>
              </a:tabLst>
            </a:pPr>
            <a:r>
              <a:rPr lang="en-US" altLang="zh-CN" i="1" u="sng">
                <a:solidFill>
                  <a:srgbClr val="333399"/>
                </a:solidFill>
                <a:ea typeface="宋体" charset="-122"/>
              </a:rPr>
              <a:t>Frequency Domain</a:t>
            </a:r>
            <a:r>
              <a:rPr lang="en-US" altLang="zh-CN" b="1">
                <a:solidFill>
                  <a:srgbClr val="333399"/>
                </a:solidFill>
                <a:ea typeface="宋体" charset="-122"/>
              </a:rPr>
              <a:t>:	</a:t>
            </a:r>
            <a:r>
              <a:rPr lang="en-US" altLang="zh-CN" b="1">
                <a:solidFill>
                  <a:srgbClr val="800000"/>
                </a:solidFill>
                <a:ea typeface="宋体" charset="-122"/>
              </a:rPr>
              <a:t>Omega3P</a:t>
            </a:r>
            <a:r>
              <a:rPr lang="en-US" altLang="zh-CN" b="1">
                <a:solidFill>
                  <a:srgbClr val="333399"/>
                </a:solidFill>
                <a:ea typeface="宋体" charset="-122"/>
              </a:rPr>
              <a:t>	–  Eigensolver (damping)</a:t>
            </a:r>
          </a:p>
          <a:p>
            <a:pPr eaLnBrk="0" hangingPunct="0">
              <a:lnSpc>
                <a:spcPct val="110000"/>
              </a:lnSpc>
              <a:buFont typeface="Wingdings" charset="2"/>
              <a:buNone/>
              <a:tabLst>
                <a:tab pos="571500" algn="l"/>
                <a:tab pos="2460625" algn="l"/>
                <a:tab pos="3771900" algn="l"/>
              </a:tabLst>
            </a:pPr>
            <a:r>
              <a:rPr lang="en-US" altLang="zh-CN" b="1">
                <a:solidFill>
                  <a:srgbClr val="333399"/>
                </a:solidFill>
                <a:ea typeface="宋体" charset="-122"/>
              </a:rPr>
              <a:t>                                	</a:t>
            </a:r>
            <a:r>
              <a:rPr lang="en-US" altLang="zh-CN" b="1">
                <a:solidFill>
                  <a:srgbClr val="800000"/>
                </a:solidFill>
                <a:ea typeface="宋体" charset="-122"/>
              </a:rPr>
              <a:t>S3P</a:t>
            </a:r>
            <a:r>
              <a:rPr lang="en-US" altLang="zh-CN" b="1">
                <a:solidFill>
                  <a:srgbClr val="333399"/>
                </a:solidFill>
                <a:ea typeface="宋体" charset="-122"/>
              </a:rPr>
              <a:t>	–  S-Parameter</a:t>
            </a:r>
            <a:endParaRPr lang="en-US" altLang="zh-CN" b="1" i="1">
              <a:solidFill>
                <a:srgbClr val="333399"/>
              </a:solidFill>
              <a:ea typeface="宋体" charset="-122"/>
            </a:endParaRPr>
          </a:p>
          <a:p>
            <a:pPr eaLnBrk="0" hangingPunct="0">
              <a:lnSpc>
                <a:spcPct val="125000"/>
              </a:lnSpc>
              <a:buFont typeface="Wingdings" charset="2"/>
              <a:buNone/>
              <a:tabLst>
                <a:tab pos="571500" algn="l"/>
                <a:tab pos="2460625" algn="l"/>
                <a:tab pos="3771900" algn="l"/>
              </a:tabLst>
            </a:pPr>
            <a:r>
              <a:rPr lang="en-US" altLang="zh-CN" i="1" u="sng">
                <a:solidFill>
                  <a:srgbClr val="333399"/>
                </a:solidFill>
                <a:ea typeface="宋体" charset="-122"/>
              </a:rPr>
              <a:t>Time Domain</a:t>
            </a:r>
            <a:r>
              <a:rPr lang="en-US" altLang="zh-CN">
                <a:solidFill>
                  <a:srgbClr val="333399"/>
                </a:solidFill>
                <a:ea typeface="宋体" charset="-122"/>
              </a:rPr>
              <a:t>:</a:t>
            </a:r>
            <a:r>
              <a:rPr lang="en-US" altLang="zh-CN" b="1">
                <a:solidFill>
                  <a:srgbClr val="333399"/>
                </a:solidFill>
                <a:ea typeface="宋体" charset="-122"/>
              </a:rPr>
              <a:t> </a:t>
            </a:r>
            <a:r>
              <a:rPr lang="en-US" altLang="zh-CN" b="1" i="1">
                <a:solidFill>
                  <a:srgbClr val="333399"/>
                </a:solidFill>
                <a:ea typeface="宋体" charset="-122"/>
              </a:rPr>
              <a:t>      	</a:t>
            </a:r>
            <a:r>
              <a:rPr lang="en-US" altLang="zh-CN" b="1">
                <a:solidFill>
                  <a:srgbClr val="800000"/>
                </a:solidFill>
                <a:ea typeface="宋体" charset="-122"/>
              </a:rPr>
              <a:t>T3P</a:t>
            </a:r>
            <a:r>
              <a:rPr lang="en-US" altLang="zh-CN" b="1">
                <a:solidFill>
                  <a:srgbClr val="333399"/>
                </a:solidFill>
                <a:ea typeface="宋体" charset="-122"/>
              </a:rPr>
              <a:t>	–  Wakefields and Transients</a:t>
            </a:r>
            <a:endParaRPr lang="en-US" altLang="zh-CN" i="1">
              <a:solidFill>
                <a:srgbClr val="333399"/>
              </a:solidFill>
              <a:ea typeface="宋体" charset="-122"/>
            </a:endParaRPr>
          </a:p>
          <a:p>
            <a:pPr eaLnBrk="0" hangingPunct="0">
              <a:lnSpc>
                <a:spcPct val="110000"/>
              </a:lnSpc>
              <a:tabLst>
                <a:tab pos="571500" algn="l"/>
                <a:tab pos="2460625" algn="l"/>
                <a:tab pos="3771900" algn="l"/>
              </a:tabLst>
            </a:pPr>
            <a:r>
              <a:rPr lang="en-US" altLang="zh-CN" i="1" u="sng">
                <a:solidFill>
                  <a:srgbClr val="333399"/>
                </a:solidFill>
                <a:ea typeface="宋体" charset="-122"/>
              </a:rPr>
              <a:t>Particle Tracking</a:t>
            </a:r>
            <a:r>
              <a:rPr lang="en-US" altLang="zh-CN" b="1">
                <a:solidFill>
                  <a:srgbClr val="333399"/>
                </a:solidFill>
                <a:ea typeface="宋体" charset="-122"/>
              </a:rPr>
              <a:t>:   	</a:t>
            </a:r>
            <a:r>
              <a:rPr lang="en-US" altLang="zh-CN" b="1">
                <a:solidFill>
                  <a:srgbClr val="800000"/>
                </a:solidFill>
                <a:ea typeface="宋体" charset="-122"/>
              </a:rPr>
              <a:t>Track3P</a:t>
            </a:r>
            <a:r>
              <a:rPr lang="en-US" altLang="zh-CN" b="1">
                <a:solidFill>
                  <a:srgbClr val="333399"/>
                </a:solidFill>
                <a:ea typeface="宋体" charset="-122"/>
              </a:rPr>
              <a:t>	–  Multipacting and Dark Current</a:t>
            </a:r>
          </a:p>
          <a:p>
            <a:pPr eaLnBrk="0" hangingPunct="0">
              <a:lnSpc>
                <a:spcPct val="110000"/>
              </a:lnSpc>
              <a:tabLst>
                <a:tab pos="571500" algn="l"/>
                <a:tab pos="2460625" algn="l"/>
                <a:tab pos="3771900" algn="l"/>
              </a:tabLst>
            </a:pPr>
            <a:r>
              <a:rPr lang="en-US" altLang="zh-CN" i="1" u="sng">
                <a:solidFill>
                  <a:srgbClr val="333399"/>
                </a:solidFill>
                <a:ea typeface="宋体" charset="-122"/>
              </a:rPr>
              <a:t>EM Particle-in-cell</a:t>
            </a:r>
            <a:r>
              <a:rPr lang="en-US" altLang="zh-CN" i="1">
                <a:solidFill>
                  <a:srgbClr val="333399"/>
                </a:solidFill>
                <a:ea typeface="宋体" charset="-122"/>
              </a:rPr>
              <a:t>:</a:t>
            </a:r>
            <a:r>
              <a:rPr lang="en-US" altLang="zh-CN" i="1">
                <a:solidFill>
                  <a:srgbClr val="FF0000"/>
                </a:solidFill>
                <a:ea typeface="宋体" charset="-122"/>
              </a:rPr>
              <a:t>	</a:t>
            </a:r>
            <a:r>
              <a:rPr lang="en-US" altLang="zh-CN" b="1">
                <a:solidFill>
                  <a:srgbClr val="800000"/>
                </a:solidFill>
                <a:ea typeface="宋体" charset="-122"/>
              </a:rPr>
              <a:t>Pic3P</a:t>
            </a:r>
            <a:r>
              <a:rPr lang="en-US" altLang="zh-CN" b="1">
                <a:solidFill>
                  <a:srgbClr val="333399"/>
                </a:solidFill>
                <a:ea typeface="宋体" charset="-122"/>
              </a:rPr>
              <a:t>	–  RF guns &amp; klystrons</a:t>
            </a:r>
          </a:p>
          <a:p>
            <a:pPr eaLnBrk="0" hangingPunct="0">
              <a:lnSpc>
                <a:spcPct val="110000"/>
              </a:lnSpc>
              <a:tabLst>
                <a:tab pos="571500" algn="l"/>
                <a:tab pos="2460625" algn="l"/>
                <a:tab pos="3771900" algn="l"/>
              </a:tabLst>
            </a:pPr>
            <a:r>
              <a:rPr lang="en-US" altLang="zh-CN" i="1" u="sng">
                <a:solidFill>
                  <a:srgbClr val="333399"/>
                </a:solidFill>
                <a:ea typeface="宋体" charset="-122"/>
              </a:rPr>
              <a:t>Multi-physics</a:t>
            </a:r>
            <a:r>
              <a:rPr lang="en-US" altLang="zh-CN" i="1">
                <a:solidFill>
                  <a:srgbClr val="333399"/>
                </a:solidFill>
                <a:ea typeface="宋体" charset="-122"/>
              </a:rPr>
              <a:t>:	</a:t>
            </a:r>
            <a:r>
              <a:rPr lang="en-US" altLang="zh-CN" b="1">
                <a:solidFill>
                  <a:srgbClr val="800000"/>
                </a:solidFill>
                <a:ea typeface="宋体" charset="-122"/>
              </a:rPr>
              <a:t>TEM3P	</a:t>
            </a:r>
            <a:r>
              <a:rPr lang="en-US" altLang="zh-CN" b="1">
                <a:solidFill>
                  <a:srgbClr val="333399"/>
                </a:solidFill>
                <a:ea typeface="宋体" charset="-122"/>
              </a:rPr>
              <a:t>–  EM, Thermal &amp; Structural effects</a:t>
            </a:r>
            <a:endParaRPr lang="en-US" altLang="zh-CN" b="1">
              <a:solidFill>
                <a:srgbClr val="0000FF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12738" y="252413"/>
            <a:ext cx="8582025" cy="523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/>
            <a:r>
              <a:rPr lang="en-US" sz="2800">
                <a:solidFill>
                  <a:srgbClr val="C00000"/>
                </a:solidFill>
                <a:latin typeface="Comic Sans MS" charset="0"/>
                <a:ea typeface="ＭＳ Ｐゴシック" charset="-128"/>
              </a:rPr>
              <a:t>ACE3</a:t>
            </a:r>
            <a:r>
              <a:rPr lang="en-US" sz="2800">
                <a:solidFill>
                  <a:srgbClr val="990033"/>
                </a:solidFill>
                <a:latin typeface="Comic Sans MS" charset="0"/>
                <a:ea typeface="ＭＳ Ｐゴシック" charset="-128"/>
              </a:rPr>
              <a:t>P</a:t>
            </a:r>
            <a:r>
              <a:rPr lang="en-US" sz="2800">
                <a:solidFill>
                  <a:srgbClr val="000066"/>
                </a:solidFill>
                <a:latin typeface="Comic Sans MS" charset="0"/>
                <a:ea typeface="ＭＳ Ｐゴシック" charset="-128"/>
              </a:rPr>
              <a:t> Capabilities </a:t>
            </a:r>
            <a:endParaRPr lang="en-US" altLang="zh-CN" sz="2800">
              <a:solidFill>
                <a:srgbClr val="000000"/>
              </a:solidFill>
              <a:latin typeface="Comic Sans MS" charset="0"/>
              <a:ea typeface="宋体" charset="-122"/>
            </a:endParaRPr>
          </a:p>
        </p:txBody>
      </p: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304800" y="1027113"/>
            <a:ext cx="8483600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SzPct val="85000"/>
              <a:buFont typeface="Courier New" charset="0"/>
              <a:buChar char="o"/>
            </a:pPr>
            <a:r>
              <a:rPr lang="en-US" sz="2400" b="1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000" b="1">
                <a:solidFill>
                  <a:srgbClr val="000066"/>
                </a:solidFill>
                <a:ea typeface="ＭＳ Ｐゴシック" charset="-128"/>
              </a:rPr>
              <a:t>Omega3P </a:t>
            </a:r>
            <a:r>
              <a:rPr lang="en-US" sz="2000">
                <a:solidFill>
                  <a:srgbClr val="000066"/>
                </a:solidFill>
                <a:ea typeface="ＭＳ Ｐゴシック" charset="-128"/>
              </a:rPr>
              <a:t>can be used to </a:t>
            </a:r>
          </a:p>
          <a:p>
            <a:pPr defTabSz="914400">
              <a:buFontTx/>
              <a:buChar char="-"/>
            </a:pPr>
            <a:r>
              <a:rPr lang="en-US">
                <a:solidFill>
                  <a:srgbClr val="000066"/>
                </a:solidFill>
                <a:ea typeface="ＭＳ Ｐゴシック" charset="-128"/>
              </a:rPr>
              <a:t> optimize </a:t>
            </a:r>
            <a:r>
              <a:rPr lang="en-US" u="sng">
                <a:solidFill>
                  <a:srgbClr val="000066"/>
                </a:solidFill>
                <a:ea typeface="ＭＳ Ｐゴシック" charset="-128"/>
              </a:rPr>
              <a:t>RF parameters</a:t>
            </a:r>
            <a:endParaRPr lang="en-US">
              <a:solidFill>
                <a:srgbClr val="000066"/>
              </a:solidFill>
              <a:ea typeface="ＭＳ Ｐゴシック" charset="-128"/>
            </a:endParaRPr>
          </a:p>
          <a:p>
            <a:pPr defTabSz="914400"/>
            <a:r>
              <a:rPr lang="en-US">
                <a:solidFill>
                  <a:srgbClr val="000066"/>
                </a:solidFill>
                <a:ea typeface="ＭＳ Ｐゴシック" charset="-128"/>
              </a:rPr>
              <a:t>        - determine </a:t>
            </a:r>
            <a:r>
              <a:rPr lang="en-US" u="sng">
                <a:solidFill>
                  <a:srgbClr val="000066"/>
                </a:solidFill>
                <a:ea typeface="ＭＳ Ｐゴシック" charset="-128"/>
              </a:rPr>
              <a:t>HOM</a:t>
            </a:r>
            <a:r>
              <a:rPr lang="en-US">
                <a:solidFill>
                  <a:srgbClr val="000066"/>
                </a:solidFill>
                <a:ea typeface="ＭＳ Ｐゴシック" charset="-128"/>
              </a:rPr>
              <a:t> damping, </a:t>
            </a:r>
            <a:r>
              <a:rPr lang="en-US" u="sng">
                <a:solidFill>
                  <a:srgbClr val="000066"/>
                </a:solidFill>
                <a:ea typeface="ＭＳ Ｐゴシック" charset="-128"/>
              </a:rPr>
              <a:t>trapped modes</a:t>
            </a:r>
            <a:r>
              <a:rPr lang="en-US">
                <a:solidFill>
                  <a:srgbClr val="000066"/>
                </a:solidFill>
                <a:ea typeface="ＭＳ Ｐゴシック" charset="-128"/>
              </a:rPr>
              <a:t> &amp; their heating effects</a:t>
            </a:r>
          </a:p>
          <a:p>
            <a:pPr defTabSz="914400">
              <a:spcAft>
                <a:spcPts val="600"/>
              </a:spcAft>
            </a:pPr>
            <a:r>
              <a:rPr lang="en-US">
                <a:solidFill>
                  <a:srgbClr val="000066"/>
                </a:solidFill>
                <a:ea typeface="ＭＳ Ｐゴシック" charset="-128"/>
              </a:rPr>
              <a:t>        - design </a:t>
            </a:r>
            <a:r>
              <a:rPr lang="en-US" u="sng">
                <a:solidFill>
                  <a:srgbClr val="000066"/>
                </a:solidFill>
                <a:ea typeface="ＭＳ Ｐゴシック" charset="-128"/>
              </a:rPr>
              <a:t>dielectric &amp; ferrite</a:t>
            </a:r>
            <a:r>
              <a:rPr lang="en-US">
                <a:solidFill>
                  <a:srgbClr val="000066"/>
                </a:solidFill>
                <a:ea typeface="ＭＳ Ｐゴシック" charset="-128"/>
              </a:rPr>
              <a:t> dampers, and others</a:t>
            </a:r>
            <a:endParaRPr lang="en-US" sz="1200">
              <a:solidFill>
                <a:srgbClr val="000066"/>
              </a:solidFill>
              <a:ea typeface="ＭＳ Ｐゴシック" charset="-128"/>
            </a:endParaRPr>
          </a:p>
          <a:p>
            <a:pPr defTabSz="914400">
              <a:buFont typeface="Courier New" charset="0"/>
              <a:buChar char="o"/>
            </a:pPr>
            <a:r>
              <a:rPr lang="en-US" sz="2000">
                <a:solidFill>
                  <a:srgbClr val="000066"/>
                </a:solidFill>
                <a:ea typeface="ＭＳ Ｐゴシック" charset="-128"/>
              </a:rPr>
              <a:t>  </a:t>
            </a:r>
            <a:r>
              <a:rPr lang="en-US" sz="2000" b="1">
                <a:solidFill>
                  <a:srgbClr val="000066"/>
                </a:solidFill>
                <a:ea typeface="ＭＳ Ｐゴシック" charset="-128"/>
              </a:rPr>
              <a:t>S3P </a:t>
            </a:r>
            <a:r>
              <a:rPr lang="en-US">
                <a:solidFill>
                  <a:srgbClr val="000066"/>
                </a:solidFill>
                <a:ea typeface="ＭＳ Ｐゴシック" charset="-128"/>
              </a:rPr>
              <a:t>calculates the transmission (S parameters) in open structures</a:t>
            </a:r>
            <a:r>
              <a:rPr lang="en-US" sz="2000">
                <a:solidFill>
                  <a:srgbClr val="000066"/>
                </a:solidFill>
                <a:ea typeface="ＭＳ Ｐゴシック" charset="-128"/>
              </a:rPr>
              <a:t> </a:t>
            </a:r>
          </a:p>
          <a:p>
            <a:pPr defTabSz="914400">
              <a:buFont typeface="Courier New" charset="0"/>
              <a:buChar char="o"/>
            </a:pPr>
            <a:endParaRPr lang="en-US" sz="1100">
              <a:solidFill>
                <a:srgbClr val="000066"/>
              </a:solidFill>
              <a:ea typeface="ＭＳ Ｐゴシック" charset="-128"/>
            </a:endParaRPr>
          </a:p>
          <a:p>
            <a:pPr defTabSz="914400">
              <a:buFont typeface="Courier New" charset="0"/>
              <a:buChar char="o"/>
            </a:pPr>
            <a:r>
              <a:rPr lang="en-US" sz="2000" b="1">
                <a:solidFill>
                  <a:srgbClr val="000066"/>
                </a:solidFill>
                <a:ea typeface="ＭＳ Ｐゴシック" charset="-128"/>
              </a:rPr>
              <a:t>  T3P </a:t>
            </a:r>
            <a:r>
              <a:rPr lang="en-US" sz="2000">
                <a:solidFill>
                  <a:srgbClr val="000066"/>
                </a:solidFill>
                <a:ea typeface="ＭＳ Ｐゴシック" charset="-128"/>
              </a:rPr>
              <a:t>uses a </a:t>
            </a:r>
            <a:r>
              <a:rPr lang="en-US">
                <a:solidFill>
                  <a:srgbClr val="000066"/>
                </a:solidFill>
                <a:ea typeface="ＭＳ Ｐゴシック" charset="-128"/>
              </a:rPr>
              <a:t>driving bunch to    </a:t>
            </a:r>
          </a:p>
          <a:p>
            <a:pPr defTabSz="914400"/>
            <a:r>
              <a:rPr lang="en-US">
                <a:solidFill>
                  <a:srgbClr val="000066"/>
                </a:solidFill>
                <a:ea typeface="ＭＳ Ｐゴシック" charset="-128"/>
              </a:rPr>
              <a:t>        - evaluate the </a:t>
            </a:r>
            <a:r>
              <a:rPr lang="en-US" u="sng">
                <a:solidFill>
                  <a:srgbClr val="000066"/>
                </a:solidFill>
                <a:ea typeface="ＭＳ Ｐゴシック" charset="-128"/>
              </a:rPr>
              <a:t>broadband impedance, trapped modes and signal sensitivity</a:t>
            </a:r>
            <a:r>
              <a:rPr lang="en-US">
                <a:solidFill>
                  <a:srgbClr val="000066"/>
                </a:solidFill>
                <a:ea typeface="ＭＳ Ｐゴシック" charset="-128"/>
              </a:rPr>
              <a:t> </a:t>
            </a:r>
          </a:p>
          <a:p>
            <a:pPr defTabSz="914400"/>
            <a:r>
              <a:rPr lang="en-US">
                <a:solidFill>
                  <a:srgbClr val="000066"/>
                </a:solidFill>
                <a:ea typeface="ＭＳ Ｐゴシック" charset="-128"/>
              </a:rPr>
              <a:t>        - compute the </a:t>
            </a:r>
            <a:r>
              <a:rPr lang="en-US" u="sng">
                <a:solidFill>
                  <a:srgbClr val="000066"/>
                </a:solidFill>
                <a:ea typeface="ＭＳ Ｐゴシック" charset="-128"/>
              </a:rPr>
              <a:t>wakefields of short bunches </a:t>
            </a:r>
            <a:r>
              <a:rPr lang="en-US">
                <a:solidFill>
                  <a:srgbClr val="000066"/>
                </a:solidFill>
                <a:ea typeface="ＭＳ Ｐゴシック" charset="-128"/>
              </a:rPr>
              <a:t>with a moving window</a:t>
            </a:r>
          </a:p>
          <a:p>
            <a:pPr defTabSz="914400">
              <a:spcAft>
                <a:spcPts val="600"/>
              </a:spcAft>
            </a:pPr>
            <a:r>
              <a:rPr lang="en-US">
                <a:solidFill>
                  <a:srgbClr val="000066"/>
                </a:solidFill>
                <a:ea typeface="ＭＳ Ｐゴシック" charset="-128"/>
              </a:rPr>
              <a:t>        - simulate the beam transit in </a:t>
            </a:r>
            <a:r>
              <a:rPr lang="en-US" u="sng">
                <a:solidFill>
                  <a:srgbClr val="000066"/>
                </a:solidFill>
                <a:ea typeface="ＭＳ Ｐゴシック" charset="-128"/>
              </a:rPr>
              <a:t>large 3D complex</a:t>
            </a:r>
            <a:r>
              <a:rPr lang="en-US">
                <a:solidFill>
                  <a:srgbClr val="000066"/>
                </a:solidFill>
                <a:ea typeface="ＭＳ Ｐゴシック" charset="-128"/>
              </a:rPr>
              <a:t> structures</a:t>
            </a:r>
          </a:p>
          <a:p>
            <a:pPr defTabSz="914400">
              <a:buFont typeface="Courier New" charset="0"/>
              <a:buChar char="o"/>
            </a:pPr>
            <a:r>
              <a:rPr lang="en-US" sz="2000" b="1">
                <a:solidFill>
                  <a:srgbClr val="000066"/>
                </a:solidFill>
                <a:ea typeface="ＭＳ Ｐゴシック" charset="-128"/>
              </a:rPr>
              <a:t>  Track3P </a:t>
            </a:r>
            <a:r>
              <a:rPr lang="en-US">
                <a:solidFill>
                  <a:srgbClr val="000066"/>
                </a:solidFill>
                <a:ea typeface="ＭＳ Ｐゴシック" charset="-128"/>
              </a:rPr>
              <a:t>studies</a:t>
            </a:r>
          </a:p>
          <a:p>
            <a:pPr lvl="1" defTabSz="914400">
              <a:buFontTx/>
              <a:buChar char="-"/>
            </a:pPr>
            <a:r>
              <a:rPr lang="en-US">
                <a:solidFill>
                  <a:srgbClr val="000066"/>
                </a:solidFill>
                <a:ea typeface="ＭＳ Ｐゴシック" charset="-128"/>
              </a:rPr>
              <a:t> multipacting in cavities &amp; couplers by identifying </a:t>
            </a:r>
            <a:r>
              <a:rPr lang="en-US" u="sng">
                <a:solidFill>
                  <a:srgbClr val="000066"/>
                </a:solidFill>
                <a:ea typeface="ＭＳ Ｐゴシック" charset="-128"/>
              </a:rPr>
              <a:t>MP barriers </a:t>
            </a:r>
            <a:r>
              <a:rPr lang="en-US">
                <a:solidFill>
                  <a:srgbClr val="000066"/>
                </a:solidFill>
                <a:ea typeface="ＭＳ Ｐゴシック" charset="-128"/>
              </a:rPr>
              <a:t>&amp; </a:t>
            </a:r>
            <a:r>
              <a:rPr lang="en-US" u="sng">
                <a:solidFill>
                  <a:srgbClr val="000066"/>
                </a:solidFill>
                <a:ea typeface="ＭＳ Ｐゴシック" charset="-128"/>
              </a:rPr>
              <a:t>MP sites</a:t>
            </a:r>
          </a:p>
          <a:p>
            <a:pPr lvl="1" defTabSz="914400">
              <a:spcAft>
                <a:spcPts val="600"/>
              </a:spcAft>
              <a:buFontTx/>
              <a:buChar char="-"/>
            </a:pPr>
            <a:r>
              <a:rPr lang="en-US">
                <a:solidFill>
                  <a:srgbClr val="000066"/>
                </a:solidFill>
                <a:ea typeface="ＭＳ Ｐゴシック" charset="-128"/>
              </a:rPr>
              <a:t> </a:t>
            </a:r>
            <a:r>
              <a:rPr lang="en-US" u="sng">
                <a:solidFill>
                  <a:srgbClr val="000066"/>
                </a:solidFill>
                <a:ea typeface="ＭＳ Ｐゴシック" charset="-128"/>
              </a:rPr>
              <a:t>dark current </a:t>
            </a:r>
            <a:r>
              <a:rPr lang="en-US">
                <a:solidFill>
                  <a:srgbClr val="000066"/>
                </a:solidFill>
                <a:ea typeface="ＭＳ Ｐゴシック" charset="-128"/>
              </a:rPr>
              <a:t>in high gradient structures including transient effects</a:t>
            </a:r>
            <a:endParaRPr lang="en-US" sz="1100">
              <a:solidFill>
                <a:srgbClr val="000066"/>
              </a:solidFill>
              <a:ea typeface="ＭＳ Ｐゴシック" charset="-128"/>
            </a:endParaRPr>
          </a:p>
          <a:p>
            <a:pPr defTabSz="914400">
              <a:spcAft>
                <a:spcPts val="600"/>
              </a:spcAft>
              <a:buFont typeface="Courier New" charset="0"/>
              <a:buChar char="o"/>
            </a:pPr>
            <a:r>
              <a:rPr lang="en-US" sz="2000" b="1">
                <a:solidFill>
                  <a:srgbClr val="000066"/>
                </a:solidFill>
                <a:ea typeface="ＭＳ Ｐゴシック" charset="-128"/>
              </a:rPr>
              <a:t>  Pic3P</a:t>
            </a:r>
            <a:r>
              <a:rPr lang="en-US" sz="2000">
                <a:solidFill>
                  <a:srgbClr val="000066"/>
                </a:solidFill>
                <a:ea typeface="ＭＳ Ｐゴシック" charset="-128"/>
              </a:rPr>
              <a:t> </a:t>
            </a:r>
            <a:r>
              <a:rPr lang="en-US">
                <a:solidFill>
                  <a:srgbClr val="000066"/>
                </a:solidFill>
                <a:ea typeface="ＭＳ Ｐゴシック" charset="-128"/>
              </a:rPr>
              <a:t>calculates the beam emittance in RF gun designs</a:t>
            </a:r>
          </a:p>
          <a:p>
            <a:pPr defTabSz="914400">
              <a:buFont typeface="Courier New" charset="0"/>
              <a:buChar char="o"/>
            </a:pPr>
            <a:r>
              <a:rPr lang="en-US" sz="2000" b="1">
                <a:solidFill>
                  <a:srgbClr val="000066"/>
                </a:solidFill>
                <a:ea typeface="ＭＳ Ｐゴシック" charset="-128"/>
              </a:rPr>
              <a:t>TEM3P </a:t>
            </a:r>
            <a:r>
              <a:rPr lang="en-US">
                <a:solidFill>
                  <a:srgbClr val="000066"/>
                </a:solidFill>
                <a:ea typeface="ＭＳ Ｐゴシック" charset="-128"/>
              </a:rPr>
              <a:t>computes integrated EM, thermal and structural effects for normal cavities &amp; for SRF cavities with nonlinear temperature dependence</a:t>
            </a:r>
            <a:endParaRPr lang="en-US" sz="2000" b="1">
              <a:solidFill>
                <a:srgbClr val="000066"/>
              </a:solidFill>
              <a:ea typeface="ＭＳ Ｐゴシック" charset="-128"/>
            </a:endParaRPr>
          </a:p>
          <a:p>
            <a:pPr defTabSz="914400">
              <a:buFont typeface="Courier New" charset="0"/>
              <a:buChar char="o"/>
            </a:pPr>
            <a:endParaRPr lang="en-US" sz="2000">
              <a:solidFill>
                <a:srgbClr val="000066"/>
              </a:solidFill>
              <a:ea typeface="ＭＳ Ｐゴシック" charset="-128"/>
            </a:endParaRPr>
          </a:p>
          <a:p>
            <a:pPr defTabSz="914400" eaLnBrk="0" hangingPunct="0">
              <a:buClr>
                <a:srgbClr val="000099"/>
              </a:buClr>
              <a:buSzPct val="80000"/>
              <a:buFont typeface="Courier New" charset="0"/>
              <a:buChar char="o"/>
            </a:pPr>
            <a:endParaRPr lang="en-US" sz="2100">
              <a:solidFill>
                <a:srgbClr val="333399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5257800" y="1676400"/>
            <a:ext cx="3703638" cy="984250"/>
            <a:chOff x="5149970" y="1629343"/>
            <a:chExt cx="3856282" cy="984461"/>
          </a:xfrm>
        </p:grpSpPr>
        <p:grpSp>
          <p:nvGrpSpPr>
            <p:cNvPr id="3" name="Group 88"/>
            <p:cNvGrpSpPr>
              <a:grpSpLocks/>
            </p:cNvGrpSpPr>
            <p:nvPr/>
          </p:nvGrpSpPr>
          <p:grpSpPr bwMode="auto">
            <a:xfrm>
              <a:off x="5218477" y="1629343"/>
              <a:ext cx="3787775" cy="942975"/>
              <a:chOff x="448578" y="2664314"/>
              <a:chExt cx="3786994" cy="943654"/>
            </a:xfrm>
          </p:grpSpPr>
          <p:sp>
            <p:nvSpPr>
              <p:cNvPr id="25687" name="TextBox 20"/>
              <p:cNvSpPr txBox="1">
                <a:spLocks noChangeArrowheads="1"/>
              </p:cNvSpPr>
              <p:nvPr/>
            </p:nvSpPr>
            <p:spPr bwMode="auto">
              <a:xfrm>
                <a:off x="448578" y="3286662"/>
                <a:ext cx="474452" cy="321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600">
                    <a:solidFill>
                      <a:srgbClr val="000000"/>
                    </a:solidFill>
                    <a:latin typeface="Times New Roman" charset="0"/>
                    <a:ea typeface="ＭＳ Ｐゴシック" charset="-128"/>
                    <a:cs typeface="Times New Roman" charset="0"/>
                  </a:rPr>
                  <a:t>N</a:t>
                </a:r>
                <a:r>
                  <a:rPr lang="en-US" sz="1600" baseline="-25000">
                    <a:solidFill>
                      <a:srgbClr val="000000"/>
                    </a:solidFill>
                    <a:latin typeface="Times New Roman" charset="0"/>
                    <a:ea typeface="ＭＳ Ｐゴシック" charset="-128"/>
                    <a:cs typeface="Times New Roman" charset="0"/>
                  </a:rPr>
                  <a:t>1</a:t>
                </a:r>
              </a:p>
            </p:txBody>
          </p:sp>
          <p:grpSp>
            <p:nvGrpSpPr>
              <p:cNvPr id="4" name="Group 87"/>
              <p:cNvGrpSpPr>
                <a:grpSpLocks/>
              </p:cNvGrpSpPr>
              <p:nvPr/>
            </p:nvGrpSpPr>
            <p:grpSpPr bwMode="auto">
              <a:xfrm>
                <a:off x="825222" y="2664314"/>
                <a:ext cx="3410350" cy="924094"/>
                <a:chOff x="5319584" y="1482496"/>
                <a:chExt cx="3410350" cy="924094"/>
              </a:xfrm>
            </p:grpSpPr>
            <p:sp>
              <p:nvSpPr>
                <p:cNvPr id="2568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6880801" y="1530654"/>
                  <a:ext cx="811941" cy="769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914400" eaLnBrk="0" hangingPunct="0"/>
                  <a:r>
                    <a:rPr lang="en-US" altLang="zh-CN" sz="2200" i="1">
                      <a:solidFill>
                        <a:srgbClr val="FFFFFF"/>
                      </a:solidFill>
                      <a:ea typeface="宋体" charset="-122"/>
                    </a:rPr>
                    <a:t>dense</a:t>
                  </a:r>
                </a:p>
              </p:txBody>
            </p:sp>
            <p:pic>
              <p:nvPicPr>
                <p:cNvPr id="25690" name="Picture 19" descr="tet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319584" y="1483772"/>
                  <a:ext cx="961796" cy="9228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91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5997601" y="1482496"/>
                  <a:ext cx="468637" cy="3213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1600">
                      <a:solidFill>
                        <a:srgbClr val="000000"/>
                      </a:solidFill>
                      <a:latin typeface="Times New Roman" charset="0"/>
                      <a:ea typeface="ＭＳ Ｐゴシック" charset="-128"/>
                      <a:cs typeface="Times New Roman" charset="0"/>
                    </a:rPr>
                    <a:t>N</a:t>
                  </a:r>
                  <a:r>
                    <a:rPr lang="en-US" sz="1600" baseline="-25000">
                      <a:solidFill>
                        <a:srgbClr val="000000"/>
                      </a:solidFill>
                      <a:latin typeface="Times New Roman" charset="0"/>
                      <a:ea typeface="ＭＳ Ｐゴシック" charset="-128"/>
                      <a:cs typeface="Times New Roman" charset="0"/>
                    </a:rPr>
                    <a:t>2</a:t>
                  </a:r>
                </a:p>
              </p:txBody>
            </p:sp>
            <p:pic>
              <p:nvPicPr>
                <p:cNvPr id="25692" name="Picture 1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691"/>
                <a:stretch>
                  <a:fillRect/>
                </a:stretch>
              </p:blipFill>
              <p:spPr bwMode="auto">
                <a:xfrm>
                  <a:off x="6262778" y="1884998"/>
                  <a:ext cx="2467156" cy="2608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3" name="Rectangle 92"/>
            <p:cNvSpPr/>
            <p:nvPr/>
          </p:nvSpPr>
          <p:spPr>
            <a:xfrm>
              <a:off x="5149970" y="1664275"/>
              <a:ext cx="1562018" cy="354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184682" y="2010425"/>
              <a:ext cx="1328954" cy="603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939800"/>
            <a:ext cx="8382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914400" eaLnBrk="0" hangingPunct="0">
              <a:lnSpc>
                <a:spcPct val="110000"/>
              </a:lnSpc>
            </a:pPr>
            <a:endParaRPr lang="en-US" altLang="zh-CN" sz="1600" i="1">
              <a:solidFill>
                <a:srgbClr val="006666"/>
              </a:solidFill>
              <a:ea typeface="宋体" charset="-122"/>
            </a:endParaRPr>
          </a:p>
        </p:txBody>
      </p:sp>
      <p:pic>
        <p:nvPicPr>
          <p:cNvPr id="25604" name="Picture 4" descr="Convergence_p=1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570288"/>
            <a:ext cx="38989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 flipH="1">
            <a:off x="2468563" y="5727700"/>
            <a:ext cx="2738437" cy="2667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482850" y="5740400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/>
            <a:endParaRPr lang="zh-CN" altLang="en-US" sz="2200" i="1">
              <a:solidFill>
                <a:srgbClr val="000066"/>
              </a:solidFill>
              <a:ea typeface="宋体" charset="-122"/>
            </a:endParaRPr>
          </a:p>
        </p:txBody>
      </p:sp>
      <p:sp>
        <p:nvSpPr>
          <p:cNvPr id="25607" name="Text Box 75"/>
          <p:cNvSpPr txBox="1">
            <a:spLocks noChangeArrowheads="1"/>
          </p:cNvSpPr>
          <p:nvPr/>
        </p:nvSpPr>
        <p:spPr bwMode="auto">
          <a:xfrm>
            <a:off x="385763" y="5484813"/>
            <a:ext cx="19002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/>
            <a:r>
              <a:rPr lang="en-US" altLang="zh-CN" sz="1600" i="1" u="sng">
                <a:solidFill>
                  <a:srgbClr val="000000"/>
                </a:solidFill>
                <a:ea typeface="宋体" charset="-122"/>
              </a:rPr>
              <a:t>End cell with input coupler only</a:t>
            </a:r>
          </a:p>
        </p:txBody>
      </p:sp>
      <p:sp>
        <p:nvSpPr>
          <p:cNvPr id="25608" name="Text Box 77"/>
          <p:cNvSpPr txBox="1">
            <a:spLocks noChangeArrowheads="1"/>
          </p:cNvSpPr>
          <p:nvPr/>
        </p:nvSpPr>
        <p:spPr bwMode="auto">
          <a:xfrm>
            <a:off x="2587625" y="4445000"/>
            <a:ext cx="31480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lnSpc>
                <a:spcPct val="110000"/>
              </a:lnSpc>
            </a:pPr>
            <a:r>
              <a:rPr lang="en-US" altLang="zh-CN" sz="1600" i="1">
                <a:solidFill>
                  <a:srgbClr val="800000"/>
                </a:solidFill>
                <a:ea typeface="宋体" charset="-122"/>
              </a:rPr>
              <a:t>67000 quad elements</a:t>
            </a:r>
          </a:p>
          <a:p>
            <a:pPr defTabSz="914400" eaLnBrk="0" hangingPunct="0">
              <a:lnSpc>
                <a:spcPct val="110000"/>
              </a:lnSpc>
            </a:pPr>
            <a:r>
              <a:rPr lang="en-US" altLang="zh-CN" sz="1600" i="1">
                <a:solidFill>
                  <a:srgbClr val="800000"/>
                </a:solidFill>
                <a:ea typeface="宋体" charset="-122"/>
              </a:rPr>
              <a:t>(&lt;1 min on 16 CPU,6 GB)</a:t>
            </a:r>
          </a:p>
        </p:txBody>
      </p:sp>
      <p:sp>
        <p:nvSpPr>
          <p:cNvPr id="25609" name="Text Box 72"/>
          <p:cNvSpPr txBox="1">
            <a:spLocks noChangeArrowheads="1"/>
          </p:cNvSpPr>
          <p:nvPr/>
        </p:nvSpPr>
        <p:spPr bwMode="auto">
          <a:xfrm>
            <a:off x="304800" y="1731963"/>
            <a:ext cx="510540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defTabSz="914400" eaLnBrk="0" hangingPunct="0">
              <a:buSzPct val="80000"/>
              <a:buFont typeface="Wingdings" charset="2"/>
              <a:buChar char="Ø"/>
            </a:pPr>
            <a:r>
              <a:rPr lang="en-US" altLang="zh-CN" sz="2000" u="sng">
                <a:solidFill>
                  <a:srgbClr val="800000"/>
                </a:solidFill>
                <a:ea typeface="宋体" charset="-122"/>
              </a:rPr>
              <a:t>Conformal</a:t>
            </a:r>
            <a:r>
              <a:rPr lang="en-US" altLang="zh-CN" sz="2000">
                <a:solidFill>
                  <a:srgbClr val="800000"/>
                </a:solidFill>
                <a:ea typeface="宋体" charset="-122"/>
              </a:rPr>
              <a:t> </a:t>
            </a:r>
            <a:r>
              <a:rPr lang="en-US" altLang="zh-CN" sz="2000">
                <a:solidFill>
                  <a:srgbClr val="333399"/>
                </a:solidFill>
                <a:ea typeface="宋体" charset="-122"/>
              </a:rPr>
              <a:t>(tetrahedral) mesh with quadratic surface </a:t>
            </a:r>
          </a:p>
          <a:p>
            <a:pPr marL="285750" indent="-285750" defTabSz="914400" eaLnBrk="0" hangingPunct="0">
              <a:lnSpc>
                <a:spcPct val="30000"/>
              </a:lnSpc>
              <a:buSzPct val="80000"/>
              <a:buFont typeface="Wingdings" charset="2"/>
              <a:buNone/>
            </a:pPr>
            <a:endParaRPr lang="en-US" altLang="zh-CN" sz="2000">
              <a:solidFill>
                <a:srgbClr val="333399"/>
              </a:solidFill>
              <a:ea typeface="宋体" charset="-122"/>
            </a:endParaRPr>
          </a:p>
          <a:p>
            <a:pPr marL="285750" indent="-285750" defTabSz="914400" eaLnBrk="0" hangingPunct="0">
              <a:buSzPct val="80000"/>
              <a:buFont typeface="Wingdings" charset="2"/>
              <a:buChar char="Ø"/>
            </a:pPr>
            <a:r>
              <a:rPr lang="en-US" altLang="zh-CN" sz="2000" u="sng">
                <a:solidFill>
                  <a:srgbClr val="800000"/>
                </a:solidFill>
                <a:ea typeface="宋体" charset="-122"/>
              </a:rPr>
              <a:t>Higher-order</a:t>
            </a:r>
            <a:r>
              <a:rPr lang="en-US" altLang="zh-CN" sz="2000">
                <a:solidFill>
                  <a:srgbClr val="333399"/>
                </a:solidFill>
                <a:ea typeface="宋体" charset="-122"/>
              </a:rPr>
              <a:t> elements (p = 1-6)</a:t>
            </a:r>
          </a:p>
          <a:p>
            <a:pPr marL="285750" indent="-285750" defTabSz="914400" eaLnBrk="0" hangingPunct="0">
              <a:lnSpc>
                <a:spcPct val="150000"/>
              </a:lnSpc>
              <a:buSzPct val="80000"/>
              <a:buFont typeface="Wingdings" charset="2"/>
              <a:buChar char="Ø"/>
            </a:pPr>
            <a:r>
              <a:rPr lang="en-US" altLang="zh-CN" sz="2000" u="sng">
                <a:solidFill>
                  <a:srgbClr val="800000"/>
                </a:solidFill>
                <a:ea typeface="宋体" charset="-122"/>
              </a:rPr>
              <a:t>Parallel</a:t>
            </a:r>
            <a:r>
              <a:rPr lang="en-US" altLang="zh-CN" sz="2000">
                <a:solidFill>
                  <a:srgbClr val="333399"/>
                </a:solidFill>
                <a:ea typeface="宋体" charset="-122"/>
              </a:rPr>
              <a:t> processing (memory &amp; speedup) </a:t>
            </a:r>
          </a:p>
        </p:txBody>
      </p:sp>
      <p:sp>
        <p:nvSpPr>
          <p:cNvPr id="2561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875713" cy="584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/>
            <a:r>
              <a:rPr lang="en-US" altLang="zh-CN" sz="3200">
                <a:solidFill>
                  <a:srgbClr val="000000"/>
                </a:solidFill>
                <a:latin typeface="Comic Sans MS" charset="0"/>
                <a:ea typeface="ＭＳ Ｐゴシック" charset="-128"/>
              </a:rPr>
              <a:t>Parallel Higher-order  Finite-Element Method</a:t>
            </a:r>
          </a:p>
        </p:txBody>
      </p:sp>
      <p:sp>
        <p:nvSpPr>
          <p:cNvPr id="25611" name="Rectangle 85"/>
          <p:cNvSpPr>
            <a:spLocks noChangeArrowheads="1"/>
          </p:cNvSpPr>
          <p:nvPr/>
        </p:nvSpPr>
        <p:spPr bwMode="auto">
          <a:xfrm>
            <a:off x="482600" y="976313"/>
            <a:ext cx="249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b="1">
                <a:solidFill>
                  <a:srgbClr val="800000"/>
                </a:solidFill>
                <a:ea typeface="宋体" charset="-122"/>
              </a:rPr>
              <a:t> </a:t>
            </a:r>
            <a:endParaRPr lang="en-US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5612" name="Rectangle 86"/>
          <p:cNvSpPr>
            <a:spLocks noChangeArrowheads="1"/>
          </p:cNvSpPr>
          <p:nvPr/>
        </p:nvSpPr>
        <p:spPr bwMode="auto">
          <a:xfrm>
            <a:off x="273050" y="1062038"/>
            <a:ext cx="6737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2400">
                <a:solidFill>
                  <a:srgbClr val="CC3300"/>
                </a:solidFill>
                <a:ea typeface="宋体" charset="-122"/>
              </a:rPr>
              <a:t>Strength of Approach – </a:t>
            </a:r>
            <a:r>
              <a:rPr lang="en-US" altLang="zh-CN" sz="2400">
                <a:solidFill>
                  <a:srgbClr val="0000FF"/>
                </a:solidFill>
                <a:ea typeface="宋体" charset="-122"/>
              </a:rPr>
              <a:t>Accuracy and Scalability</a:t>
            </a:r>
            <a:endParaRPr lang="en-US" sz="2400">
              <a:solidFill>
                <a:srgbClr val="0000FF"/>
              </a:solidFill>
              <a:ea typeface="宋体" charset="-122"/>
            </a:endParaRPr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2095500" y="3716338"/>
            <a:ext cx="3467100" cy="2608262"/>
            <a:chOff x="5247708" y="4002088"/>
            <a:chExt cx="3513705" cy="2526895"/>
          </a:xfrm>
        </p:grpSpPr>
        <p:sp>
          <p:nvSpPr>
            <p:cNvPr id="25617" name="Line 5"/>
            <p:cNvSpPr>
              <a:spLocks noChangeShapeType="1"/>
            </p:cNvSpPr>
            <p:nvPr/>
          </p:nvSpPr>
          <p:spPr bwMode="auto">
            <a:xfrm flipH="1">
              <a:off x="6022975" y="5564188"/>
              <a:ext cx="2738438" cy="26670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 defTabSz="914400"/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25618" name="Text Box 6"/>
            <p:cNvSpPr txBox="1">
              <a:spLocks noChangeArrowheads="1"/>
            </p:cNvSpPr>
            <p:nvPr/>
          </p:nvSpPr>
          <p:spPr bwMode="auto">
            <a:xfrm>
              <a:off x="6037263" y="5576888"/>
              <a:ext cx="18415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/>
              <a:endParaRPr lang="zh-CN" altLang="en-US" sz="2200" i="1">
                <a:solidFill>
                  <a:srgbClr val="000066"/>
                </a:solidFill>
                <a:ea typeface="宋体" charset="-122"/>
              </a:endParaRPr>
            </a:p>
          </p:txBody>
        </p:sp>
        <p:grpSp>
          <p:nvGrpSpPr>
            <p:cNvPr id="6" name="Group 7"/>
            <p:cNvGrpSpPr>
              <a:grpSpLocks noChangeAspect="1"/>
            </p:cNvGrpSpPr>
            <p:nvPr/>
          </p:nvGrpSpPr>
          <p:grpSpPr bwMode="auto">
            <a:xfrm>
              <a:off x="5247708" y="4002088"/>
              <a:ext cx="3379124" cy="2526895"/>
              <a:chOff x="263" y="748"/>
              <a:chExt cx="2568" cy="2231"/>
            </a:xfrm>
          </p:grpSpPr>
          <p:sp>
            <p:nvSpPr>
              <p:cNvPr id="25621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307" y="748"/>
                <a:ext cx="2437" cy="2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22" name="Rectangle 9"/>
              <p:cNvSpPr>
                <a:spLocks noChangeArrowheads="1"/>
              </p:cNvSpPr>
              <p:nvPr/>
            </p:nvSpPr>
            <p:spPr bwMode="auto">
              <a:xfrm>
                <a:off x="263" y="769"/>
                <a:ext cx="2395" cy="205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23" name="Rectangle 10"/>
              <p:cNvSpPr>
                <a:spLocks noChangeArrowheads="1"/>
              </p:cNvSpPr>
              <p:nvPr/>
            </p:nvSpPr>
            <p:spPr bwMode="auto">
              <a:xfrm>
                <a:off x="815" y="858"/>
                <a:ext cx="1910" cy="1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24" name="Line 11"/>
              <p:cNvSpPr>
                <a:spLocks noChangeShapeType="1"/>
              </p:cNvSpPr>
              <p:nvPr/>
            </p:nvSpPr>
            <p:spPr bwMode="auto">
              <a:xfrm>
                <a:off x="815" y="2269"/>
                <a:ext cx="19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25" name="Line 12"/>
              <p:cNvSpPr>
                <a:spLocks noChangeShapeType="1"/>
              </p:cNvSpPr>
              <p:nvPr/>
            </p:nvSpPr>
            <p:spPr bwMode="auto">
              <a:xfrm>
                <a:off x="815" y="1984"/>
                <a:ext cx="19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26" name="Line 13"/>
              <p:cNvSpPr>
                <a:spLocks noChangeShapeType="1"/>
              </p:cNvSpPr>
              <p:nvPr/>
            </p:nvSpPr>
            <p:spPr bwMode="auto">
              <a:xfrm>
                <a:off x="815" y="1704"/>
                <a:ext cx="19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27" name="Line 14"/>
              <p:cNvSpPr>
                <a:spLocks noChangeShapeType="1"/>
              </p:cNvSpPr>
              <p:nvPr/>
            </p:nvSpPr>
            <p:spPr bwMode="auto">
              <a:xfrm>
                <a:off x="815" y="1423"/>
                <a:ext cx="19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28" name="Line 15"/>
              <p:cNvSpPr>
                <a:spLocks noChangeShapeType="1"/>
              </p:cNvSpPr>
              <p:nvPr/>
            </p:nvSpPr>
            <p:spPr bwMode="auto">
              <a:xfrm>
                <a:off x="815" y="1139"/>
                <a:ext cx="19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29" name="Line 16"/>
              <p:cNvSpPr>
                <a:spLocks noChangeShapeType="1"/>
              </p:cNvSpPr>
              <p:nvPr/>
            </p:nvSpPr>
            <p:spPr bwMode="auto">
              <a:xfrm>
                <a:off x="815" y="858"/>
                <a:ext cx="19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30" name="Rectangle 17"/>
              <p:cNvSpPr>
                <a:spLocks noChangeArrowheads="1"/>
              </p:cNvSpPr>
              <p:nvPr/>
            </p:nvSpPr>
            <p:spPr bwMode="auto">
              <a:xfrm>
                <a:off x="815" y="858"/>
                <a:ext cx="1910" cy="1691"/>
              </a:xfrm>
              <a:prstGeom prst="rect">
                <a:avLst/>
              </a:prstGeom>
              <a:noFill/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31" name="Line 18"/>
              <p:cNvSpPr>
                <a:spLocks noChangeShapeType="1"/>
              </p:cNvSpPr>
              <p:nvPr/>
            </p:nvSpPr>
            <p:spPr bwMode="auto">
              <a:xfrm>
                <a:off x="815" y="858"/>
                <a:ext cx="1" cy="16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32" name="Line 19"/>
              <p:cNvSpPr>
                <a:spLocks noChangeShapeType="1"/>
              </p:cNvSpPr>
              <p:nvPr/>
            </p:nvSpPr>
            <p:spPr bwMode="auto">
              <a:xfrm>
                <a:off x="798" y="254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33" name="Line 20"/>
              <p:cNvSpPr>
                <a:spLocks noChangeShapeType="1"/>
              </p:cNvSpPr>
              <p:nvPr/>
            </p:nvSpPr>
            <p:spPr bwMode="auto">
              <a:xfrm>
                <a:off x="798" y="226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34" name="Line 21"/>
              <p:cNvSpPr>
                <a:spLocks noChangeShapeType="1"/>
              </p:cNvSpPr>
              <p:nvPr/>
            </p:nvSpPr>
            <p:spPr bwMode="auto">
              <a:xfrm>
                <a:off x="798" y="198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35" name="Line 22"/>
              <p:cNvSpPr>
                <a:spLocks noChangeShapeType="1"/>
              </p:cNvSpPr>
              <p:nvPr/>
            </p:nvSpPr>
            <p:spPr bwMode="auto">
              <a:xfrm>
                <a:off x="798" y="170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36" name="Line 23"/>
              <p:cNvSpPr>
                <a:spLocks noChangeShapeType="1"/>
              </p:cNvSpPr>
              <p:nvPr/>
            </p:nvSpPr>
            <p:spPr bwMode="auto">
              <a:xfrm>
                <a:off x="798" y="142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37" name="Line 24"/>
              <p:cNvSpPr>
                <a:spLocks noChangeShapeType="1"/>
              </p:cNvSpPr>
              <p:nvPr/>
            </p:nvSpPr>
            <p:spPr bwMode="auto">
              <a:xfrm>
                <a:off x="798" y="113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38" name="Line 25"/>
              <p:cNvSpPr>
                <a:spLocks noChangeShapeType="1"/>
              </p:cNvSpPr>
              <p:nvPr/>
            </p:nvSpPr>
            <p:spPr bwMode="auto">
              <a:xfrm>
                <a:off x="798" y="858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39" name="Line 26"/>
              <p:cNvSpPr>
                <a:spLocks noChangeShapeType="1"/>
              </p:cNvSpPr>
              <p:nvPr/>
            </p:nvSpPr>
            <p:spPr bwMode="auto">
              <a:xfrm>
                <a:off x="815" y="2549"/>
                <a:ext cx="19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40" name="Line 27"/>
              <p:cNvSpPr>
                <a:spLocks noChangeShapeType="1"/>
              </p:cNvSpPr>
              <p:nvPr/>
            </p:nvSpPr>
            <p:spPr bwMode="auto">
              <a:xfrm flipV="1">
                <a:off x="815" y="254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41" name="Line 28"/>
              <p:cNvSpPr>
                <a:spLocks noChangeShapeType="1"/>
              </p:cNvSpPr>
              <p:nvPr/>
            </p:nvSpPr>
            <p:spPr bwMode="auto">
              <a:xfrm flipV="1">
                <a:off x="1052" y="254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42" name="Line 29"/>
              <p:cNvSpPr>
                <a:spLocks noChangeShapeType="1"/>
              </p:cNvSpPr>
              <p:nvPr/>
            </p:nvSpPr>
            <p:spPr bwMode="auto">
              <a:xfrm flipV="1">
                <a:off x="1294" y="254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43" name="Line 30"/>
              <p:cNvSpPr>
                <a:spLocks noChangeShapeType="1"/>
              </p:cNvSpPr>
              <p:nvPr/>
            </p:nvSpPr>
            <p:spPr bwMode="auto">
              <a:xfrm flipV="1">
                <a:off x="1532" y="254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44" name="Line 31"/>
              <p:cNvSpPr>
                <a:spLocks noChangeShapeType="1"/>
              </p:cNvSpPr>
              <p:nvPr/>
            </p:nvSpPr>
            <p:spPr bwMode="auto">
              <a:xfrm flipV="1">
                <a:off x="1770" y="254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45" name="Line 32"/>
              <p:cNvSpPr>
                <a:spLocks noChangeShapeType="1"/>
              </p:cNvSpPr>
              <p:nvPr/>
            </p:nvSpPr>
            <p:spPr bwMode="auto">
              <a:xfrm flipV="1">
                <a:off x="2008" y="254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46" name="Line 33"/>
              <p:cNvSpPr>
                <a:spLocks noChangeShapeType="1"/>
              </p:cNvSpPr>
              <p:nvPr/>
            </p:nvSpPr>
            <p:spPr bwMode="auto">
              <a:xfrm flipV="1">
                <a:off x="2250" y="254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47" name="Line 34"/>
              <p:cNvSpPr>
                <a:spLocks noChangeShapeType="1"/>
              </p:cNvSpPr>
              <p:nvPr/>
            </p:nvSpPr>
            <p:spPr bwMode="auto">
              <a:xfrm flipV="1">
                <a:off x="2487" y="254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48" name="Line 35"/>
              <p:cNvSpPr>
                <a:spLocks noChangeShapeType="1"/>
              </p:cNvSpPr>
              <p:nvPr/>
            </p:nvSpPr>
            <p:spPr bwMode="auto">
              <a:xfrm flipV="1">
                <a:off x="2725" y="254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49" name="Freeform 36"/>
              <p:cNvSpPr>
                <a:spLocks/>
              </p:cNvSpPr>
              <p:nvPr/>
            </p:nvSpPr>
            <p:spPr bwMode="auto">
              <a:xfrm>
                <a:off x="819" y="1423"/>
                <a:ext cx="4" cy="998"/>
              </a:xfrm>
              <a:custGeom>
                <a:avLst/>
                <a:gdLst>
                  <a:gd name="T0" fmla="*/ 0 w 4"/>
                  <a:gd name="T1" fmla="*/ 998 h 998"/>
                  <a:gd name="T2" fmla="*/ 0 w 4"/>
                  <a:gd name="T3" fmla="*/ 867 h 998"/>
                  <a:gd name="T4" fmla="*/ 0 w 4"/>
                  <a:gd name="T5" fmla="*/ 731 h 998"/>
                  <a:gd name="T6" fmla="*/ 0 w 4"/>
                  <a:gd name="T7" fmla="*/ 591 h 998"/>
                  <a:gd name="T8" fmla="*/ 0 w 4"/>
                  <a:gd name="T9" fmla="*/ 451 h 998"/>
                  <a:gd name="T10" fmla="*/ 4 w 4"/>
                  <a:gd name="T11" fmla="*/ 315 h 998"/>
                  <a:gd name="T12" fmla="*/ 4 w 4"/>
                  <a:gd name="T13" fmla="*/ 255 h 998"/>
                  <a:gd name="T14" fmla="*/ 4 w 4"/>
                  <a:gd name="T15" fmla="*/ 196 h 998"/>
                  <a:gd name="T16" fmla="*/ 4 w 4"/>
                  <a:gd name="T17" fmla="*/ 140 h 998"/>
                  <a:gd name="T18" fmla="*/ 4 w 4"/>
                  <a:gd name="T19" fmla="*/ 85 h 998"/>
                  <a:gd name="T20" fmla="*/ 4 w 4"/>
                  <a:gd name="T21" fmla="*/ 43 h 998"/>
                  <a:gd name="T22" fmla="*/ 4 w 4"/>
                  <a:gd name="T23" fmla="*/ 0 h 9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998"/>
                  <a:gd name="T38" fmla="*/ 4 w 4"/>
                  <a:gd name="T39" fmla="*/ 998 h 9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998">
                    <a:moveTo>
                      <a:pt x="0" y="998"/>
                    </a:moveTo>
                    <a:lnTo>
                      <a:pt x="0" y="867"/>
                    </a:lnTo>
                    <a:lnTo>
                      <a:pt x="0" y="731"/>
                    </a:lnTo>
                    <a:lnTo>
                      <a:pt x="0" y="591"/>
                    </a:lnTo>
                    <a:lnTo>
                      <a:pt x="0" y="451"/>
                    </a:lnTo>
                    <a:lnTo>
                      <a:pt x="4" y="315"/>
                    </a:lnTo>
                    <a:lnTo>
                      <a:pt x="4" y="255"/>
                    </a:lnTo>
                    <a:lnTo>
                      <a:pt x="4" y="196"/>
                    </a:lnTo>
                    <a:lnTo>
                      <a:pt x="4" y="140"/>
                    </a:lnTo>
                    <a:lnTo>
                      <a:pt x="4" y="85"/>
                    </a:lnTo>
                    <a:lnTo>
                      <a:pt x="4" y="43"/>
                    </a:lnTo>
                    <a:lnTo>
                      <a:pt x="4" y="0"/>
                    </a:lnTo>
                  </a:path>
                </a:pathLst>
              </a:custGeom>
              <a:noFill/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50" name="Freeform 37"/>
              <p:cNvSpPr>
                <a:spLocks/>
              </p:cNvSpPr>
              <p:nvPr/>
            </p:nvSpPr>
            <p:spPr bwMode="auto">
              <a:xfrm>
                <a:off x="823" y="1215"/>
                <a:ext cx="9" cy="208"/>
              </a:xfrm>
              <a:custGeom>
                <a:avLst/>
                <a:gdLst>
                  <a:gd name="T0" fmla="*/ 0 w 9"/>
                  <a:gd name="T1" fmla="*/ 208 h 208"/>
                  <a:gd name="T2" fmla="*/ 0 w 9"/>
                  <a:gd name="T3" fmla="*/ 170 h 208"/>
                  <a:gd name="T4" fmla="*/ 0 w 9"/>
                  <a:gd name="T5" fmla="*/ 136 h 208"/>
                  <a:gd name="T6" fmla="*/ 4 w 9"/>
                  <a:gd name="T7" fmla="*/ 106 h 208"/>
                  <a:gd name="T8" fmla="*/ 4 w 9"/>
                  <a:gd name="T9" fmla="*/ 77 h 208"/>
                  <a:gd name="T10" fmla="*/ 4 w 9"/>
                  <a:gd name="T11" fmla="*/ 55 h 208"/>
                  <a:gd name="T12" fmla="*/ 4 w 9"/>
                  <a:gd name="T13" fmla="*/ 34 h 208"/>
                  <a:gd name="T14" fmla="*/ 9 w 9"/>
                  <a:gd name="T15" fmla="*/ 13 h 208"/>
                  <a:gd name="T16" fmla="*/ 9 w 9"/>
                  <a:gd name="T17" fmla="*/ 0 h 2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08"/>
                  <a:gd name="T29" fmla="*/ 9 w 9"/>
                  <a:gd name="T30" fmla="*/ 208 h 2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08">
                    <a:moveTo>
                      <a:pt x="0" y="208"/>
                    </a:moveTo>
                    <a:lnTo>
                      <a:pt x="0" y="170"/>
                    </a:lnTo>
                    <a:lnTo>
                      <a:pt x="0" y="136"/>
                    </a:lnTo>
                    <a:lnTo>
                      <a:pt x="4" y="106"/>
                    </a:lnTo>
                    <a:lnTo>
                      <a:pt x="4" y="77"/>
                    </a:lnTo>
                    <a:lnTo>
                      <a:pt x="4" y="55"/>
                    </a:lnTo>
                    <a:lnTo>
                      <a:pt x="4" y="34"/>
                    </a:lnTo>
                    <a:lnTo>
                      <a:pt x="9" y="1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51" name="Freeform 38"/>
              <p:cNvSpPr>
                <a:spLocks/>
              </p:cNvSpPr>
              <p:nvPr/>
            </p:nvSpPr>
            <p:spPr bwMode="auto">
              <a:xfrm>
                <a:off x="832" y="1028"/>
                <a:ext cx="25" cy="187"/>
              </a:xfrm>
              <a:custGeom>
                <a:avLst/>
                <a:gdLst>
                  <a:gd name="T0" fmla="*/ 0 w 25"/>
                  <a:gd name="T1" fmla="*/ 187 h 187"/>
                  <a:gd name="T2" fmla="*/ 4 w 25"/>
                  <a:gd name="T3" fmla="*/ 136 h 187"/>
                  <a:gd name="T4" fmla="*/ 8 w 25"/>
                  <a:gd name="T5" fmla="*/ 85 h 187"/>
                  <a:gd name="T6" fmla="*/ 17 w 25"/>
                  <a:gd name="T7" fmla="*/ 39 h 187"/>
                  <a:gd name="T8" fmla="*/ 21 w 25"/>
                  <a:gd name="T9" fmla="*/ 17 h 187"/>
                  <a:gd name="T10" fmla="*/ 25 w 25"/>
                  <a:gd name="T11" fmla="*/ 0 h 1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87"/>
                  <a:gd name="T20" fmla="*/ 25 w 25"/>
                  <a:gd name="T21" fmla="*/ 187 h 1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87">
                    <a:moveTo>
                      <a:pt x="0" y="187"/>
                    </a:moveTo>
                    <a:lnTo>
                      <a:pt x="4" y="136"/>
                    </a:lnTo>
                    <a:lnTo>
                      <a:pt x="8" y="85"/>
                    </a:lnTo>
                    <a:lnTo>
                      <a:pt x="17" y="39"/>
                    </a:lnTo>
                    <a:lnTo>
                      <a:pt x="21" y="17"/>
                    </a:lnTo>
                    <a:lnTo>
                      <a:pt x="25" y="0"/>
                    </a:lnTo>
                  </a:path>
                </a:pathLst>
              </a:custGeom>
              <a:noFill/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52" name="Freeform 39"/>
              <p:cNvSpPr>
                <a:spLocks/>
              </p:cNvSpPr>
              <p:nvPr/>
            </p:nvSpPr>
            <p:spPr bwMode="auto">
              <a:xfrm>
                <a:off x="857" y="956"/>
                <a:ext cx="51" cy="72"/>
              </a:xfrm>
              <a:custGeom>
                <a:avLst/>
                <a:gdLst>
                  <a:gd name="T0" fmla="*/ 0 w 51"/>
                  <a:gd name="T1" fmla="*/ 72 h 72"/>
                  <a:gd name="T2" fmla="*/ 9 w 51"/>
                  <a:gd name="T3" fmla="*/ 47 h 72"/>
                  <a:gd name="T4" fmla="*/ 21 w 51"/>
                  <a:gd name="T5" fmla="*/ 26 h 72"/>
                  <a:gd name="T6" fmla="*/ 38 w 51"/>
                  <a:gd name="T7" fmla="*/ 13 h 72"/>
                  <a:gd name="T8" fmla="*/ 51 w 5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2"/>
                  <a:gd name="T17" fmla="*/ 51 w 5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2">
                    <a:moveTo>
                      <a:pt x="0" y="72"/>
                    </a:moveTo>
                    <a:lnTo>
                      <a:pt x="9" y="47"/>
                    </a:lnTo>
                    <a:lnTo>
                      <a:pt x="21" y="26"/>
                    </a:lnTo>
                    <a:lnTo>
                      <a:pt x="38" y="13"/>
                    </a:lnTo>
                    <a:lnTo>
                      <a:pt x="51" y="0"/>
                    </a:lnTo>
                  </a:path>
                </a:pathLst>
              </a:custGeom>
              <a:noFill/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53" name="Freeform 40"/>
              <p:cNvSpPr>
                <a:spLocks/>
              </p:cNvSpPr>
              <p:nvPr/>
            </p:nvSpPr>
            <p:spPr bwMode="auto">
              <a:xfrm>
                <a:off x="908" y="931"/>
                <a:ext cx="68" cy="25"/>
              </a:xfrm>
              <a:custGeom>
                <a:avLst/>
                <a:gdLst>
                  <a:gd name="T0" fmla="*/ 0 w 68"/>
                  <a:gd name="T1" fmla="*/ 25 h 25"/>
                  <a:gd name="T2" fmla="*/ 13 w 68"/>
                  <a:gd name="T3" fmla="*/ 17 h 25"/>
                  <a:gd name="T4" fmla="*/ 30 w 68"/>
                  <a:gd name="T5" fmla="*/ 8 h 25"/>
                  <a:gd name="T6" fmla="*/ 47 w 68"/>
                  <a:gd name="T7" fmla="*/ 4 h 25"/>
                  <a:gd name="T8" fmla="*/ 68 w 6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25"/>
                  <a:gd name="T17" fmla="*/ 68 w 6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25">
                    <a:moveTo>
                      <a:pt x="0" y="25"/>
                    </a:moveTo>
                    <a:lnTo>
                      <a:pt x="13" y="17"/>
                    </a:lnTo>
                    <a:lnTo>
                      <a:pt x="30" y="8"/>
                    </a:lnTo>
                    <a:lnTo>
                      <a:pt x="47" y="4"/>
                    </a:lnTo>
                    <a:lnTo>
                      <a:pt x="68" y="0"/>
                    </a:lnTo>
                  </a:path>
                </a:pathLst>
              </a:custGeom>
              <a:noFill/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54" name="Freeform 41"/>
              <p:cNvSpPr>
                <a:spLocks/>
              </p:cNvSpPr>
              <p:nvPr/>
            </p:nvSpPr>
            <p:spPr bwMode="auto">
              <a:xfrm>
                <a:off x="976" y="918"/>
                <a:ext cx="127" cy="13"/>
              </a:xfrm>
              <a:custGeom>
                <a:avLst/>
                <a:gdLst>
                  <a:gd name="T0" fmla="*/ 0 w 127"/>
                  <a:gd name="T1" fmla="*/ 13 h 13"/>
                  <a:gd name="T2" fmla="*/ 21 w 127"/>
                  <a:gd name="T3" fmla="*/ 8 h 13"/>
                  <a:gd name="T4" fmla="*/ 51 w 127"/>
                  <a:gd name="T5" fmla="*/ 4 h 13"/>
                  <a:gd name="T6" fmla="*/ 85 w 127"/>
                  <a:gd name="T7" fmla="*/ 4 h 13"/>
                  <a:gd name="T8" fmla="*/ 127 w 12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13"/>
                  <a:gd name="T17" fmla="*/ 127 w 12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13">
                    <a:moveTo>
                      <a:pt x="0" y="13"/>
                    </a:moveTo>
                    <a:lnTo>
                      <a:pt x="21" y="8"/>
                    </a:lnTo>
                    <a:lnTo>
                      <a:pt x="51" y="4"/>
                    </a:lnTo>
                    <a:lnTo>
                      <a:pt x="85" y="4"/>
                    </a:lnTo>
                    <a:lnTo>
                      <a:pt x="127" y="0"/>
                    </a:lnTo>
                  </a:path>
                </a:pathLst>
              </a:custGeom>
              <a:noFill/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55" name="Freeform 42"/>
              <p:cNvSpPr>
                <a:spLocks/>
              </p:cNvSpPr>
              <p:nvPr/>
            </p:nvSpPr>
            <p:spPr bwMode="auto">
              <a:xfrm>
                <a:off x="1103" y="909"/>
                <a:ext cx="323" cy="9"/>
              </a:xfrm>
              <a:custGeom>
                <a:avLst/>
                <a:gdLst>
                  <a:gd name="T0" fmla="*/ 0 w 323"/>
                  <a:gd name="T1" fmla="*/ 9 h 9"/>
                  <a:gd name="T2" fmla="*/ 22 w 323"/>
                  <a:gd name="T3" fmla="*/ 9 h 9"/>
                  <a:gd name="T4" fmla="*/ 47 w 323"/>
                  <a:gd name="T5" fmla="*/ 9 h 9"/>
                  <a:gd name="T6" fmla="*/ 81 w 323"/>
                  <a:gd name="T7" fmla="*/ 5 h 9"/>
                  <a:gd name="T8" fmla="*/ 119 w 323"/>
                  <a:gd name="T9" fmla="*/ 5 h 9"/>
                  <a:gd name="T10" fmla="*/ 162 w 323"/>
                  <a:gd name="T11" fmla="*/ 5 h 9"/>
                  <a:gd name="T12" fmla="*/ 213 w 323"/>
                  <a:gd name="T13" fmla="*/ 0 h 9"/>
                  <a:gd name="T14" fmla="*/ 264 w 323"/>
                  <a:gd name="T15" fmla="*/ 0 h 9"/>
                  <a:gd name="T16" fmla="*/ 323 w 323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"/>
                  <a:gd name="T28" fmla="*/ 0 h 9"/>
                  <a:gd name="T29" fmla="*/ 323 w 323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" h="9">
                    <a:moveTo>
                      <a:pt x="0" y="9"/>
                    </a:moveTo>
                    <a:lnTo>
                      <a:pt x="22" y="9"/>
                    </a:lnTo>
                    <a:lnTo>
                      <a:pt x="47" y="9"/>
                    </a:lnTo>
                    <a:lnTo>
                      <a:pt x="81" y="5"/>
                    </a:lnTo>
                    <a:lnTo>
                      <a:pt x="119" y="5"/>
                    </a:lnTo>
                    <a:lnTo>
                      <a:pt x="162" y="5"/>
                    </a:lnTo>
                    <a:lnTo>
                      <a:pt x="213" y="0"/>
                    </a:lnTo>
                    <a:lnTo>
                      <a:pt x="264" y="0"/>
                    </a:lnTo>
                    <a:lnTo>
                      <a:pt x="323" y="0"/>
                    </a:lnTo>
                  </a:path>
                </a:pathLst>
              </a:custGeom>
              <a:noFill/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56" name="Freeform 43"/>
              <p:cNvSpPr>
                <a:spLocks/>
              </p:cNvSpPr>
              <p:nvPr/>
            </p:nvSpPr>
            <p:spPr bwMode="auto">
              <a:xfrm>
                <a:off x="1426" y="905"/>
                <a:ext cx="1189" cy="4"/>
              </a:xfrm>
              <a:custGeom>
                <a:avLst/>
                <a:gdLst>
                  <a:gd name="T0" fmla="*/ 0 w 1189"/>
                  <a:gd name="T1" fmla="*/ 4 h 4"/>
                  <a:gd name="T2" fmla="*/ 51 w 1189"/>
                  <a:gd name="T3" fmla="*/ 4 h 4"/>
                  <a:gd name="T4" fmla="*/ 106 w 1189"/>
                  <a:gd name="T5" fmla="*/ 4 h 4"/>
                  <a:gd name="T6" fmla="*/ 170 w 1189"/>
                  <a:gd name="T7" fmla="*/ 4 h 4"/>
                  <a:gd name="T8" fmla="*/ 238 w 1189"/>
                  <a:gd name="T9" fmla="*/ 4 h 4"/>
                  <a:gd name="T10" fmla="*/ 306 w 1189"/>
                  <a:gd name="T11" fmla="*/ 4 h 4"/>
                  <a:gd name="T12" fmla="*/ 382 w 1189"/>
                  <a:gd name="T13" fmla="*/ 4 h 4"/>
                  <a:gd name="T14" fmla="*/ 539 w 1189"/>
                  <a:gd name="T15" fmla="*/ 0 h 4"/>
                  <a:gd name="T16" fmla="*/ 705 w 1189"/>
                  <a:gd name="T17" fmla="*/ 0 h 4"/>
                  <a:gd name="T18" fmla="*/ 870 w 1189"/>
                  <a:gd name="T19" fmla="*/ 0 h 4"/>
                  <a:gd name="T20" fmla="*/ 1036 w 1189"/>
                  <a:gd name="T21" fmla="*/ 0 h 4"/>
                  <a:gd name="T22" fmla="*/ 1112 w 1189"/>
                  <a:gd name="T23" fmla="*/ 0 h 4"/>
                  <a:gd name="T24" fmla="*/ 1189 w 1189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89"/>
                  <a:gd name="T40" fmla="*/ 0 h 4"/>
                  <a:gd name="T41" fmla="*/ 1189 w 1189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89" h="4">
                    <a:moveTo>
                      <a:pt x="0" y="4"/>
                    </a:moveTo>
                    <a:lnTo>
                      <a:pt x="51" y="4"/>
                    </a:lnTo>
                    <a:lnTo>
                      <a:pt x="106" y="4"/>
                    </a:lnTo>
                    <a:lnTo>
                      <a:pt x="170" y="4"/>
                    </a:lnTo>
                    <a:lnTo>
                      <a:pt x="238" y="4"/>
                    </a:lnTo>
                    <a:lnTo>
                      <a:pt x="306" y="4"/>
                    </a:lnTo>
                    <a:lnTo>
                      <a:pt x="382" y="4"/>
                    </a:lnTo>
                    <a:lnTo>
                      <a:pt x="539" y="0"/>
                    </a:lnTo>
                    <a:lnTo>
                      <a:pt x="705" y="0"/>
                    </a:lnTo>
                    <a:lnTo>
                      <a:pt x="870" y="0"/>
                    </a:lnTo>
                    <a:lnTo>
                      <a:pt x="1036" y="0"/>
                    </a:lnTo>
                    <a:lnTo>
                      <a:pt x="1112" y="0"/>
                    </a:lnTo>
                    <a:lnTo>
                      <a:pt x="1189" y="0"/>
                    </a:lnTo>
                  </a:path>
                </a:pathLst>
              </a:custGeom>
              <a:noFill/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57" name="Freeform 44"/>
              <p:cNvSpPr>
                <a:spLocks/>
              </p:cNvSpPr>
              <p:nvPr/>
            </p:nvSpPr>
            <p:spPr bwMode="auto">
              <a:xfrm>
                <a:off x="806" y="2409"/>
                <a:ext cx="26" cy="25"/>
              </a:xfrm>
              <a:custGeom>
                <a:avLst/>
                <a:gdLst>
                  <a:gd name="T0" fmla="*/ 13 w 26"/>
                  <a:gd name="T1" fmla="*/ 0 h 25"/>
                  <a:gd name="T2" fmla="*/ 26 w 26"/>
                  <a:gd name="T3" fmla="*/ 12 h 25"/>
                  <a:gd name="T4" fmla="*/ 13 w 26"/>
                  <a:gd name="T5" fmla="*/ 25 h 25"/>
                  <a:gd name="T6" fmla="*/ 0 w 26"/>
                  <a:gd name="T7" fmla="*/ 12 h 25"/>
                  <a:gd name="T8" fmla="*/ 13 w 2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5"/>
                  <a:gd name="T17" fmla="*/ 26 w 2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5">
                    <a:moveTo>
                      <a:pt x="13" y="0"/>
                    </a:moveTo>
                    <a:lnTo>
                      <a:pt x="26" y="12"/>
                    </a:lnTo>
                    <a:lnTo>
                      <a:pt x="13" y="25"/>
                    </a:lnTo>
                    <a:lnTo>
                      <a:pt x="0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58" name="Freeform 45"/>
              <p:cNvSpPr>
                <a:spLocks/>
              </p:cNvSpPr>
              <p:nvPr/>
            </p:nvSpPr>
            <p:spPr bwMode="auto">
              <a:xfrm>
                <a:off x="810" y="1411"/>
                <a:ext cx="26" cy="25"/>
              </a:xfrm>
              <a:custGeom>
                <a:avLst/>
                <a:gdLst>
                  <a:gd name="T0" fmla="*/ 13 w 26"/>
                  <a:gd name="T1" fmla="*/ 0 h 25"/>
                  <a:gd name="T2" fmla="*/ 26 w 26"/>
                  <a:gd name="T3" fmla="*/ 12 h 25"/>
                  <a:gd name="T4" fmla="*/ 13 w 26"/>
                  <a:gd name="T5" fmla="*/ 25 h 25"/>
                  <a:gd name="T6" fmla="*/ 0 w 26"/>
                  <a:gd name="T7" fmla="*/ 12 h 25"/>
                  <a:gd name="T8" fmla="*/ 13 w 2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5"/>
                  <a:gd name="T17" fmla="*/ 26 w 2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5">
                    <a:moveTo>
                      <a:pt x="13" y="0"/>
                    </a:moveTo>
                    <a:lnTo>
                      <a:pt x="26" y="12"/>
                    </a:lnTo>
                    <a:lnTo>
                      <a:pt x="13" y="25"/>
                    </a:lnTo>
                    <a:lnTo>
                      <a:pt x="0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59" name="Freeform 46"/>
              <p:cNvSpPr>
                <a:spLocks/>
              </p:cNvSpPr>
              <p:nvPr/>
            </p:nvSpPr>
            <p:spPr bwMode="auto">
              <a:xfrm>
                <a:off x="819" y="1202"/>
                <a:ext cx="25" cy="26"/>
              </a:xfrm>
              <a:custGeom>
                <a:avLst/>
                <a:gdLst>
                  <a:gd name="T0" fmla="*/ 13 w 25"/>
                  <a:gd name="T1" fmla="*/ 0 h 26"/>
                  <a:gd name="T2" fmla="*/ 25 w 25"/>
                  <a:gd name="T3" fmla="*/ 13 h 26"/>
                  <a:gd name="T4" fmla="*/ 13 w 25"/>
                  <a:gd name="T5" fmla="*/ 26 h 26"/>
                  <a:gd name="T6" fmla="*/ 0 w 25"/>
                  <a:gd name="T7" fmla="*/ 13 h 26"/>
                  <a:gd name="T8" fmla="*/ 13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13" y="0"/>
                    </a:moveTo>
                    <a:lnTo>
                      <a:pt x="25" y="13"/>
                    </a:lnTo>
                    <a:lnTo>
                      <a:pt x="13" y="26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60" name="Freeform 47"/>
              <p:cNvSpPr>
                <a:spLocks/>
              </p:cNvSpPr>
              <p:nvPr/>
            </p:nvSpPr>
            <p:spPr bwMode="auto">
              <a:xfrm>
                <a:off x="844" y="1016"/>
                <a:ext cx="26" cy="25"/>
              </a:xfrm>
              <a:custGeom>
                <a:avLst/>
                <a:gdLst>
                  <a:gd name="T0" fmla="*/ 13 w 26"/>
                  <a:gd name="T1" fmla="*/ 0 h 25"/>
                  <a:gd name="T2" fmla="*/ 26 w 26"/>
                  <a:gd name="T3" fmla="*/ 12 h 25"/>
                  <a:gd name="T4" fmla="*/ 13 w 26"/>
                  <a:gd name="T5" fmla="*/ 25 h 25"/>
                  <a:gd name="T6" fmla="*/ 0 w 26"/>
                  <a:gd name="T7" fmla="*/ 12 h 25"/>
                  <a:gd name="T8" fmla="*/ 13 w 2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5"/>
                  <a:gd name="T17" fmla="*/ 26 w 2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5">
                    <a:moveTo>
                      <a:pt x="13" y="0"/>
                    </a:moveTo>
                    <a:lnTo>
                      <a:pt x="26" y="12"/>
                    </a:lnTo>
                    <a:lnTo>
                      <a:pt x="13" y="25"/>
                    </a:lnTo>
                    <a:lnTo>
                      <a:pt x="0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61" name="Freeform 48"/>
              <p:cNvSpPr>
                <a:spLocks/>
              </p:cNvSpPr>
              <p:nvPr/>
            </p:nvSpPr>
            <p:spPr bwMode="auto">
              <a:xfrm>
                <a:off x="895" y="943"/>
                <a:ext cx="26" cy="26"/>
              </a:xfrm>
              <a:custGeom>
                <a:avLst/>
                <a:gdLst>
                  <a:gd name="T0" fmla="*/ 13 w 26"/>
                  <a:gd name="T1" fmla="*/ 0 h 26"/>
                  <a:gd name="T2" fmla="*/ 26 w 26"/>
                  <a:gd name="T3" fmla="*/ 13 h 26"/>
                  <a:gd name="T4" fmla="*/ 13 w 26"/>
                  <a:gd name="T5" fmla="*/ 26 h 26"/>
                  <a:gd name="T6" fmla="*/ 0 w 26"/>
                  <a:gd name="T7" fmla="*/ 13 h 26"/>
                  <a:gd name="T8" fmla="*/ 13 w 26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6"/>
                  <a:gd name="T17" fmla="*/ 26 w 2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6">
                    <a:moveTo>
                      <a:pt x="13" y="0"/>
                    </a:moveTo>
                    <a:lnTo>
                      <a:pt x="26" y="13"/>
                    </a:lnTo>
                    <a:lnTo>
                      <a:pt x="13" y="26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62" name="Freeform 49"/>
              <p:cNvSpPr>
                <a:spLocks/>
              </p:cNvSpPr>
              <p:nvPr/>
            </p:nvSpPr>
            <p:spPr bwMode="auto">
              <a:xfrm>
                <a:off x="963" y="918"/>
                <a:ext cx="26" cy="25"/>
              </a:xfrm>
              <a:custGeom>
                <a:avLst/>
                <a:gdLst>
                  <a:gd name="T0" fmla="*/ 13 w 26"/>
                  <a:gd name="T1" fmla="*/ 0 h 25"/>
                  <a:gd name="T2" fmla="*/ 26 w 26"/>
                  <a:gd name="T3" fmla="*/ 13 h 25"/>
                  <a:gd name="T4" fmla="*/ 13 w 26"/>
                  <a:gd name="T5" fmla="*/ 25 h 25"/>
                  <a:gd name="T6" fmla="*/ 0 w 26"/>
                  <a:gd name="T7" fmla="*/ 13 h 25"/>
                  <a:gd name="T8" fmla="*/ 13 w 2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5"/>
                  <a:gd name="T17" fmla="*/ 26 w 2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5">
                    <a:moveTo>
                      <a:pt x="13" y="0"/>
                    </a:moveTo>
                    <a:lnTo>
                      <a:pt x="26" y="13"/>
                    </a:lnTo>
                    <a:lnTo>
                      <a:pt x="13" y="25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63" name="Freeform 50"/>
              <p:cNvSpPr>
                <a:spLocks/>
              </p:cNvSpPr>
              <p:nvPr/>
            </p:nvSpPr>
            <p:spPr bwMode="auto">
              <a:xfrm>
                <a:off x="1091" y="905"/>
                <a:ext cx="25" cy="26"/>
              </a:xfrm>
              <a:custGeom>
                <a:avLst/>
                <a:gdLst>
                  <a:gd name="T0" fmla="*/ 12 w 25"/>
                  <a:gd name="T1" fmla="*/ 0 h 26"/>
                  <a:gd name="T2" fmla="*/ 25 w 25"/>
                  <a:gd name="T3" fmla="*/ 13 h 26"/>
                  <a:gd name="T4" fmla="*/ 12 w 25"/>
                  <a:gd name="T5" fmla="*/ 26 h 26"/>
                  <a:gd name="T6" fmla="*/ 0 w 25"/>
                  <a:gd name="T7" fmla="*/ 13 h 26"/>
                  <a:gd name="T8" fmla="*/ 12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12" y="0"/>
                    </a:moveTo>
                    <a:lnTo>
                      <a:pt x="25" y="13"/>
                    </a:lnTo>
                    <a:lnTo>
                      <a:pt x="12" y="26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64" name="Freeform 51"/>
              <p:cNvSpPr>
                <a:spLocks/>
              </p:cNvSpPr>
              <p:nvPr/>
            </p:nvSpPr>
            <p:spPr bwMode="auto">
              <a:xfrm>
                <a:off x="1413" y="897"/>
                <a:ext cx="26" cy="25"/>
              </a:xfrm>
              <a:custGeom>
                <a:avLst/>
                <a:gdLst>
                  <a:gd name="T0" fmla="*/ 13 w 26"/>
                  <a:gd name="T1" fmla="*/ 0 h 25"/>
                  <a:gd name="T2" fmla="*/ 26 w 26"/>
                  <a:gd name="T3" fmla="*/ 12 h 25"/>
                  <a:gd name="T4" fmla="*/ 13 w 26"/>
                  <a:gd name="T5" fmla="*/ 25 h 25"/>
                  <a:gd name="T6" fmla="*/ 0 w 26"/>
                  <a:gd name="T7" fmla="*/ 12 h 25"/>
                  <a:gd name="T8" fmla="*/ 13 w 2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5"/>
                  <a:gd name="T17" fmla="*/ 26 w 2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5">
                    <a:moveTo>
                      <a:pt x="13" y="0"/>
                    </a:moveTo>
                    <a:lnTo>
                      <a:pt x="26" y="12"/>
                    </a:lnTo>
                    <a:lnTo>
                      <a:pt x="13" y="25"/>
                    </a:lnTo>
                    <a:lnTo>
                      <a:pt x="0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65" name="Freeform 52"/>
              <p:cNvSpPr>
                <a:spLocks/>
              </p:cNvSpPr>
              <p:nvPr/>
            </p:nvSpPr>
            <p:spPr bwMode="auto">
              <a:xfrm>
                <a:off x="2602" y="892"/>
                <a:ext cx="25" cy="26"/>
              </a:xfrm>
              <a:custGeom>
                <a:avLst/>
                <a:gdLst>
                  <a:gd name="T0" fmla="*/ 13 w 25"/>
                  <a:gd name="T1" fmla="*/ 0 h 26"/>
                  <a:gd name="T2" fmla="*/ 25 w 25"/>
                  <a:gd name="T3" fmla="*/ 13 h 26"/>
                  <a:gd name="T4" fmla="*/ 13 w 25"/>
                  <a:gd name="T5" fmla="*/ 26 h 26"/>
                  <a:gd name="T6" fmla="*/ 0 w 25"/>
                  <a:gd name="T7" fmla="*/ 13 h 26"/>
                  <a:gd name="T8" fmla="*/ 13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13" y="0"/>
                    </a:moveTo>
                    <a:lnTo>
                      <a:pt x="25" y="13"/>
                    </a:lnTo>
                    <a:lnTo>
                      <a:pt x="13" y="26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25666" name="Rectangle 53"/>
              <p:cNvSpPr>
                <a:spLocks noChangeArrowheads="1"/>
              </p:cNvSpPr>
              <p:nvPr/>
            </p:nvSpPr>
            <p:spPr bwMode="auto">
              <a:xfrm>
                <a:off x="608" y="2516"/>
                <a:ext cx="179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4400" eaLnBrk="0" hangingPunct="0"/>
                <a:r>
                  <a:rPr lang="en-US" altLang="zh-CN" sz="700">
                    <a:solidFill>
                      <a:srgbClr val="000000"/>
                    </a:solidFill>
                    <a:ea typeface="宋体" charset="-122"/>
                  </a:rPr>
                  <a:t>1.2985</a:t>
                </a:r>
                <a:endParaRPr lang="en-US" altLang="zh-CN" sz="2200" i="1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25667" name="Rectangle 54"/>
              <p:cNvSpPr>
                <a:spLocks noChangeArrowheads="1"/>
              </p:cNvSpPr>
              <p:nvPr/>
            </p:nvSpPr>
            <p:spPr bwMode="auto">
              <a:xfrm>
                <a:off x="578" y="2235"/>
                <a:ext cx="212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4400" eaLnBrk="0" hangingPunct="0"/>
                <a:r>
                  <a:rPr lang="en-US" altLang="zh-CN" sz="700">
                    <a:solidFill>
                      <a:srgbClr val="000000"/>
                    </a:solidFill>
                    <a:ea typeface="宋体" charset="-122"/>
                  </a:rPr>
                  <a:t>1.29875</a:t>
                </a:r>
                <a:endParaRPr lang="en-US" altLang="zh-CN" sz="2200" i="1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25668" name="Rectangle 55"/>
              <p:cNvSpPr>
                <a:spLocks noChangeArrowheads="1"/>
              </p:cNvSpPr>
              <p:nvPr/>
            </p:nvSpPr>
            <p:spPr bwMode="auto">
              <a:xfrm>
                <a:off x="636" y="1949"/>
                <a:ext cx="147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4400" eaLnBrk="0" hangingPunct="0"/>
                <a:r>
                  <a:rPr lang="en-US" altLang="zh-CN" sz="700">
                    <a:solidFill>
                      <a:srgbClr val="000000"/>
                    </a:solidFill>
                    <a:ea typeface="宋体" charset="-122"/>
                  </a:rPr>
                  <a:t>1.299</a:t>
                </a:r>
                <a:endParaRPr lang="en-US" altLang="zh-CN" sz="2200" i="1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25669" name="Rectangle 56"/>
              <p:cNvSpPr>
                <a:spLocks noChangeArrowheads="1"/>
              </p:cNvSpPr>
              <p:nvPr/>
            </p:nvSpPr>
            <p:spPr bwMode="auto">
              <a:xfrm>
                <a:off x="578" y="1671"/>
                <a:ext cx="212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4400" eaLnBrk="0" hangingPunct="0"/>
                <a:r>
                  <a:rPr lang="en-US" altLang="zh-CN" sz="700">
                    <a:solidFill>
                      <a:srgbClr val="000000"/>
                    </a:solidFill>
                    <a:ea typeface="宋体" charset="-122"/>
                  </a:rPr>
                  <a:t>1.29925</a:t>
                </a:r>
                <a:endParaRPr lang="en-US" altLang="zh-CN" sz="2200" i="1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25670" name="Rectangle 57"/>
              <p:cNvSpPr>
                <a:spLocks noChangeArrowheads="1"/>
              </p:cNvSpPr>
              <p:nvPr/>
            </p:nvSpPr>
            <p:spPr bwMode="auto">
              <a:xfrm>
                <a:off x="608" y="1390"/>
                <a:ext cx="179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4400" eaLnBrk="0" hangingPunct="0"/>
                <a:r>
                  <a:rPr lang="en-US" altLang="zh-CN" sz="700">
                    <a:solidFill>
                      <a:srgbClr val="000000"/>
                    </a:solidFill>
                    <a:ea typeface="宋体" charset="-122"/>
                  </a:rPr>
                  <a:t>1.2995</a:t>
                </a:r>
                <a:endParaRPr lang="en-US" altLang="zh-CN" sz="2200" i="1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25671" name="Rectangle 58"/>
              <p:cNvSpPr>
                <a:spLocks noChangeArrowheads="1"/>
              </p:cNvSpPr>
              <p:nvPr/>
            </p:nvSpPr>
            <p:spPr bwMode="auto">
              <a:xfrm>
                <a:off x="578" y="1105"/>
                <a:ext cx="212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4400" eaLnBrk="0" hangingPunct="0"/>
                <a:r>
                  <a:rPr lang="en-US" altLang="zh-CN" sz="700">
                    <a:solidFill>
                      <a:srgbClr val="000000"/>
                    </a:solidFill>
                    <a:ea typeface="宋体" charset="-122"/>
                  </a:rPr>
                  <a:t>1.29975</a:t>
                </a:r>
                <a:endParaRPr lang="en-US" altLang="zh-CN" sz="2200" i="1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25672" name="Rectangle 59"/>
              <p:cNvSpPr>
                <a:spLocks noChangeArrowheads="1"/>
              </p:cNvSpPr>
              <p:nvPr/>
            </p:nvSpPr>
            <p:spPr bwMode="auto">
              <a:xfrm>
                <a:off x="697" y="826"/>
                <a:ext cx="82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4400" eaLnBrk="0" hangingPunct="0"/>
                <a:r>
                  <a:rPr lang="en-US" altLang="zh-CN" sz="700">
                    <a:solidFill>
                      <a:srgbClr val="000000"/>
                    </a:solidFill>
                    <a:ea typeface="宋体" charset="-122"/>
                  </a:rPr>
                  <a:t>1.3</a:t>
                </a:r>
                <a:endParaRPr lang="en-US" altLang="zh-CN" sz="2200" i="1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25673" name="Rectangle 60"/>
              <p:cNvSpPr>
                <a:spLocks noChangeArrowheads="1"/>
              </p:cNvSpPr>
              <p:nvPr/>
            </p:nvSpPr>
            <p:spPr bwMode="auto">
              <a:xfrm>
                <a:off x="802" y="2597"/>
                <a:ext cx="33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4400" eaLnBrk="0" hangingPunct="0"/>
                <a:r>
                  <a:rPr lang="en-US" altLang="zh-CN" sz="700">
                    <a:solidFill>
                      <a:srgbClr val="000000"/>
                    </a:solidFill>
                    <a:ea typeface="宋体" charset="-122"/>
                  </a:rPr>
                  <a:t>0</a:t>
                </a:r>
                <a:endParaRPr lang="en-US" altLang="zh-CN" sz="2200" i="1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25674" name="Rectangle 61"/>
              <p:cNvSpPr>
                <a:spLocks noChangeArrowheads="1"/>
              </p:cNvSpPr>
              <p:nvPr/>
            </p:nvSpPr>
            <p:spPr bwMode="auto">
              <a:xfrm>
                <a:off x="964" y="2597"/>
                <a:ext cx="195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4400" eaLnBrk="0" hangingPunct="0"/>
                <a:r>
                  <a:rPr lang="en-US" altLang="zh-CN" sz="700">
                    <a:solidFill>
                      <a:srgbClr val="000000"/>
                    </a:solidFill>
                    <a:ea typeface="宋体" charset="-122"/>
                  </a:rPr>
                  <a:t>100000</a:t>
                </a:r>
                <a:endParaRPr lang="en-US" altLang="zh-CN" sz="2200" i="1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25675" name="Rectangle 62"/>
              <p:cNvSpPr>
                <a:spLocks noChangeArrowheads="1"/>
              </p:cNvSpPr>
              <p:nvPr/>
            </p:nvSpPr>
            <p:spPr bwMode="auto">
              <a:xfrm>
                <a:off x="1205" y="2597"/>
                <a:ext cx="196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4400" eaLnBrk="0" hangingPunct="0"/>
                <a:r>
                  <a:rPr lang="en-US" altLang="zh-CN" sz="700">
                    <a:solidFill>
                      <a:srgbClr val="000000"/>
                    </a:solidFill>
                    <a:ea typeface="宋体" charset="-122"/>
                  </a:rPr>
                  <a:t>200000</a:t>
                </a:r>
                <a:endParaRPr lang="en-US" altLang="zh-CN" sz="2200" i="1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25676" name="Rectangle 63"/>
              <p:cNvSpPr>
                <a:spLocks noChangeArrowheads="1"/>
              </p:cNvSpPr>
              <p:nvPr/>
            </p:nvSpPr>
            <p:spPr bwMode="auto">
              <a:xfrm>
                <a:off x="1443" y="2597"/>
                <a:ext cx="195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4400" eaLnBrk="0" hangingPunct="0"/>
                <a:r>
                  <a:rPr lang="en-US" altLang="zh-CN" sz="700">
                    <a:solidFill>
                      <a:srgbClr val="000000"/>
                    </a:solidFill>
                    <a:ea typeface="宋体" charset="-122"/>
                  </a:rPr>
                  <a:t>300000</a:t>
                </a:r>
                <a:endParaRPr lang="en-US" altLang="zh-CN" sz="2200" i="1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25677" name="Rectangle 64"/>
              <p:cNvSpPr>
                <a:spLocks noChangeArrowheads="1"/>
              </p:cNvSpPr>
              <p:nvPr/>
            </p:nvSpPr>
            <p:spPr bwMode="auto">
              <a:xfrm>
                <a:off x="1680" y="2597"/>
                <a:ext cx="196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4400" eaLnBrk="0" hangingPunct="0"/>
                <a:r>
                  <a:rPr lang="en-US" altLang="zh-CN" sz="700">
                    <a:solidFill>
                      <a:srgbClr val="000000"/>
                    </a:solidFill>
                    <a:ea typeface="宋体" charset="-122"/>
                  </a:rPr>
                  <a:t>400000</a:t>
                </a:r>
                <a:endParaRPr lang="en-US" altLang="zh-CN" sz="2200" i="1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25678" name="Rectangle 65"/>
              <p:cNvSpPr>
                <a:spLocks noChangeArrowheads="1"/>
              </p:cNvSpPr>
              <p:nvPr/>
            </p:nvSpPr>
            <p:spPr bwMode="auto">
              <a:xfrm>
                <a:off x="1918" y="2597"/>
                <a:ext cx="195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4400" eaLnBrk="0" hangingPunct="0"/>
                <a:r>
                  <a:rPr lang="en-US" altLang="zh-CN" sz="700">
                    <a:solidFill>
                      <a:srgbClr val="000000"/>
                    </a:solidFill>
                    <a:ea typeface="宋体" charset="-122"/>
                  </a:rPr>
                  <a:t>500000</a:t>
                </a:r>
                <a:endParaRPr lang="en-US" altLang="zh-CN" sz="2200" i="1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25679" name="Rectangle 66"/>
              <p:cNvSpPr>
                <a:spLocks noChangeArrowheads="1"/>
              </p:cNvSpPr>
              <p:nvPr/>
            </p:nvSpPr>
            <p:spPr bwMode="auto">
              <a:xfrm>
                <a:off x="2160" y="2597"/>
                <a:ext cx="196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4400" eaLnBrk="0" hangingPunct="0"/>
                <a:r>
                  <a:rPr lang="en-US" altLang="zh-CN" sz="700">
                    <a:solidFill>
                      <a:srgbClr val="000000"/>
                    </a:solidFill>
                    <a:ea typeface="宋体" charset="-122"/>
                  </a:rPr>
                  <a:t>600000</a:t>
                </a:r>
                <a:endParaRPr lang="en-US" altLang="zh-CN" sz="2200" i="1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25680" name="Rectangle 67"/>
              <p:cNvSpPr>
                <a:spLocks noChangeArrowheads="1"/>
              </p:cNvSpPr>
              <p:nvPr/>
            </p:nvSpPr>
            <p:spPr bwMode="auto">
              <a:xfrm>
                <a:off x="2398" y="2597"/>
                <a:ext cx="195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4400" eaLnBrk="0" hangingPunct="0"/>
                <a:r>
                  <a:rPr lang="en-US" altLang="zh-CN" sz="700">
                    <a:solidFill>
                      <a:srgbClr val="000000"/>
                    </a:solidFill>
                    <a:ea typeface="宋体" charset="-122"/>
                  </a:rPr>
                  <a:t>700000</a:t>
                </a:r>
                <a:endParaRPr lang="en-US" altLang="zh-CN" sz="2200" i="1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25681" name="Rectangle 68"/>
              <p:cNvSpPr>
                <a:spLocks noChangeArrowheads="1"/>
              </p:cNvSpPr>
              <p:nvPr/>
            </p:nvSpPr>
            <p:spPr bwMode="auto">
              <a:xfrm>
                <a:off x="2636" y="2597"/>
                <a:ext cx="195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4400" eaLnBrk="0" hangingPunct="0"/>
                <a:r>
                  <a:rPr lang="en-US" altLang="zh-CN" sz="700">
                    <a:solidFill>
                      <a:srgbClr val="000000"/>
                    </a:solidFill>
                    <a:ea typeface="宋体" charset="-122"/>
                  </a:rPr>
                  <a:t>800000</a:t>
                </a:r>
                <a:endParaRPr lang="en-US" altLang="zh-CN" sz="2200" i="1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25682" name="Rectangle 69"/>
              <p:cNvSpPr>
                <a:spLocks noChangeArrowheads="1"/>
              </p:cNvSpPr>
              <p:nvPr/>
            </p:nvSpPr>
            <p:spPr bwMode="auto">
              <a:xfrm>
                <a:off x="1579" y="2693"/>
                <a:ext cx="393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4400" eaLnBrk="0" hangingPunct="0"/>
                <a:r>
                  <a:rPr lang="en-US" altLang="zh-CN" sz="700" b="1">
                    <a:solidFill>
                      <a:srgbClr val="000000"/>
                    </a:solidFill>
                    <a:ea typeface="宋体" charset="-122"/>
                  </a:rPr>
                  <a:t>mesh element</a:t>
                </a:r>
                <a:endParaRPr lang="en-US" altLang="zh-CN" sz="2200" i="1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25683" name="Rectangle 70"/>
              <p:cNvSpPr>
                <a:spLocks noChangeArrowheads="1"/>
              </p:cNvSpPr>
              <p:nvPr/>
            </p:nvSpPr>
            <p:spPr bwMode="auto">
              <a:xfrm rot="-5400000">
                <a:off x="410" y="1587"/>
                <a:ext cx="224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4400" eaLnBrk="0" hangingPunct="0"/>
                <a:r>
                  <a:rPr lang="en-US" altLang="zh-CN" sz="700" b="1">
                    <a:solidFill>
                      <a:srgbClr val="000000"/>
                    </a:solidFill>
                    <a:ea typeface="宋体" charset="-122"/>
                  </a:rPr>
                  <a:t>F(GHz)</a:t>
                </a:r>
                <a:endParaRPr lang="en-US" altLang="zh-CN" sz="2200" i="1">
                  <a:solidFill>
                    <a:srgbClr val="000066"/>
                  </a:solidFill>
                  <a:ea typeface="宋体" charset="-122"/>
                </a:endParaRPr>
              </a:p>
            </p:txBody>
          </p:sp>
        </p:grpSp>
        <p:sp>
          <p:nvSpPr>
            <p:cNvPr id="25620" name="Line 76"/>
            <p:cNvSpPr>
              <a:spLocks noChangeShapeType="1"/>
            </p:cNvSpPr>
            <p:nvPr/>
          </p:nvSpPr>
          <p:spPr bwMode="auto">
            <a:xfrm flipV="1">
              <a:off x="6176424" y="4238232"/>
              <a:ext cx="13351" cy="175486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 defTabSz="914400"/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</p:grpSp>
      <p:sp>
        <p:nvSpPr>
          <p:cNvPr id="25614" name="Text Box 77"/>
          <p:cNvSpPr txBox="1">
            <a:spLocks noChangeArrowheads="1"/>
          </p:cNvSpPr>
          <p:nvPr/>
        </p:nvSpPr>
        <p:spPr bwMode="auto">
          <a:xfrm>
            <a:off x="2130425" y="6124575"/>
            <a:ext cx="3890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lnSpc>
                <a:spcPct val="110000"/>
              </a:lnSpc>
            </a:pPr>
            <a:r>
              <a:rPr lang="en-US" altLang="zh-CN" sz="1400" i="1">
                <a:solidFill>
                  <a:srgbClr val="800000"/>
                </a:solidFill>
                <a:ea typeface="宋体" charset="-122"/>
              </a:rPr>
              <a:t>67k quad elements (&lt;1 min on 16 CPU,6 GB</a:t>
            </a:r>
            <a:r>
              <a:rPr lang="en-US" altLang="zh-CN" sz="1600" i="1">
                <a:solidFill>
                  <a:srgbClr val="800000"/>
                </a:solidFill>
                <a:ea typeface="宋体" charset="-122"/>
              </a:rPr>
              <a:t>) </a:t>
            </a:r>
            <a:r>
              <a:rPr lang="en-US" altLang="zh-CN" sz="1400" i="1">
                <a:solidFill>
                  <a:srgbClr val="800000"/>
                </a:solidFill>
                <a:ea typeface="宋体" charset="-122"/>
              </a:rPr>
              <a:t>Error ~ 20 kHz (1.3 GHz)</a:t>
            </a:r>
          </a:p>
        </p:txBody>
      </p:sp>
      <p:pic>
        <p:nvPicPr>
          <p:cNvPr id="25615" name="Picture 90" descr="curved_a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544638"/>
            <a:ext cx="190500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74" descr="s4-2nd-m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3932238"/>
            <a:ext cx="21907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964"/>
            <a:ext cx="8229600" cy="4683349"/>
          </a:xfrm>
        </p:spPr>
        <p:txBody>
          <a:bodyPr rtlCol="0">
            <a:noAutofit/>
          </a:bodyPr>
          <a:lstStyle/>
          <a:p>
            <a:pPr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Technical accomplishments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/>
              <a:t>Normal conducting RF cavities R&amp;D and technology development of RF cavity for muon beams</a:t>
            </a:r>
          </a:p>
          <a:p>
            <a:pPr lvl="2" fontAlgn="auto">
              <a:spcBef>
                <a:spcPts val="3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/>
              <a:t>805 MHz and 201 MHz cavities</a:t>
            </a:r>
          </a:p>
          <a:p>
            <a:pPr lvl="2" fontAlgn="auto">
              <a:spcBef>
                <a:spcPts val="3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/>
              <a:t>Beryllium windows, etc.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/>
              <a:t>RF challenge: accelerating gradient degradation  in magnetic field  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RF breakdown studies</a:t>
            </a:r>
          </a:p>
          <a:p>
            <a:pPr lvl="2" fontAlgn="auto">
              <a:spcBef>
                <a:spcPts val="3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Box cavities and tests (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Moretti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2" fontAlgn="auto">
              <a:spcBef>
                <a:spcPts val="3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Surface treatment, ALD and HP cavities (ANL, FNAL and Muons Inc)</a:t>
            </a:r>
          </a:p>
          <a:p>
            <a:pPr lvl="2" fontAlgn="auto">
              <a:spcBef>
                <a:spcPts val="3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Simulations (Z. Li)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/>
              <a:t>MAP Responsibilities in MICE (RF related)</a:t>
            </a:r>
          </a:p>
          <a:p>
            <a:pPr lvl="2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/>
              <a:t>RF and Coupling Coil (RFCC) Module </a:t>
            </a:r>
          </a:p>
          <a:p>
            <a:pPr lvl="3" fontAlgn="auto">
              <a:spcBef>
                <a:spcPts val="3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400" dirty="0" smtClean="0"/>
              <a:t>201-MHz RF cavities</a:t>
            </a:r>
          </a:p>
          <a:p>
            <a:pPr lvl="3" fontAlgn="auto">
              <a:spcBef>
                <a:spcPts val="3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400" dirty="0" smtClean="0"/>
              <a:t>Coupling Coil Magnets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Outlook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0F1AC-6786-45D8-B1B8-9F3F639DA6D3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Comic Sans MS" charset="0"/>
              </a:rPr>
              <a:t>Track3P – Simulation vs measurement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59F70C-2442-4E1A-BEC2-B4DE3B4AC45C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9700" name="Picture 14" descr=":::::Desktop:Screen shot 2010-10-28 at 10.58.58 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0"/>
            <a:ext cx="78422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6" descr=":::::Desktop:Screen shot 2010-10-28 at 2.55.39 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10000"/>
            <a:ext cx="8461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791200" y="3894138"/>
            <a:ext cx="3311525" cy="2811462"/>
            <a:chOff x="4758268" y="1490132"/>
            <a:chExt cx="4385732" cy="3477969"/>
          </a:xfrm>
        </p:grpSpPr>
        <p:pic>
          <p:nvPicPr>
            <p:cNvPr id="29741" name="P 9" descr="voltageenergy-whol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58268" y="1490132"/>
              <a:ext cx="4030132" cy="3158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flipV="1">
              <a:off x="5241834" y="4005817"/>
              <a:ext cx="3412294" cy="19638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prstDash val="lg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9743" name="TextBox 35"/>
            <p:cNvSpPr txBox="1">
              <a:spLocks noChangeArrowheads="1"/>
            </p:cNvSpPr>
            <p:nvPr/>
          </p:nvSpPr>
          <p:spPr bwMode="auto">
            <a:xfrm>
              <a:off x="7761653" y="3659468"/>
              <a:ext cx="138234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z="1000" b="1" i="1">
                  <a:solidFill>
                    <a:srgbClr val="800000"/>
                  </a:solidFill>
                  <a:ea typeface="ＭＳ Ｐゴシック" charset="-128"/>
                </a:rPr>
                <a:t>Peak SEY</a:t>
              </a:r>
            </a:p>
          </p:txBody>
        </p:sp>
        <p:sp>
          <p:nvSpPr>
            <p:cNvPr id="29744" name="Rectangle 38"/>
            <p:cNvSpPr>
              <a:spLocks noChangeArrowheads="1"/>
            </p:cNvSpPr>
            <p:nvPr/>
          </p:nvSpPr>
          <p:spPr bwMode="auto">
            <a:xfrm>
              <a:off x="4991166" y="4587312"/>
              <a:ext cx="3961507" cy="380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u="sng">
                  <a:solidFill>
                    <a:srgbClr val="000000"/>
                  </a:solidFill>
                  <a:ea typeface="ＭＳ Ｐゴシック" charset="-128"/>
                </a:rPr>
                <a:t>Resonant particle distribution</a:t>
              </a:r>
            </a:p>
          </p:txBody>
        </p:sp>
        <p:sp>
          <p:nvSpPr>
            <p:cNvPr id="29745" name="TextBox 39"/>
            <p:cNvSpPr txBox="1">
              <a:spLocks noChangeArrowheads="1"/>
            </p:cNvSpPr>
            <p:nvPr/>
          </p:nvSpPr>
          <p:spPr bwMode="auto">
            <a:xfrm>
              <a:off x="6377958" y="3096949"/>
              <a:ext cx="2429933" cy="492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z="1000" b="1">
                  <a:solidFill>
                    <a:srgbClr val="0000FF"/>
                  </a:solidFill>
                  <a:ea typeface="ＭＳ Ｐゴシック" charset="-128"/>
                </a:rPr>
                <a:t>High voltage: </a:t>
              </a:r>
              <a:r>
                <a:rPr lang="en-US" sz="1000">
                  <a:solidFill>
                    <a:srgbClr val="000000"/>
                  </a:solidFill>
                  <a:ea typeface="ＭＳ Ｐゴシック" charset="-128"/>
                </a:rPr>
                <a:t>impact energy too low, soft barrier</a:t>
              </a:r>
            </a:p>
          </p:txBody>
        </p:sp>
        <p:sp>
          <p:nvSpPr>
            <p:cNvPr id="29746" name="TextBox 40"/>
            <p:cNvSpPr txBox="1">
              <a:spLocks noChangeArrowheads="1"/>
            </p:cNvSpPr>
            <p:nvPr/>
          </p:nvSpPr>
          <p:spPr bwMode="auto">
            <a:xfrm>
              <a:off x="5706533" y="1942997"/>
              <a:ext cx="2895601" cy="76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z="1000" b="1">
                  <a:solidFill>
                    <a:srgbClr val="0000FF"/>
                  </a:solidFill>
                  <a:ea typeface="ＭＳ Ｐゴシック" charset="-128"/>
                </a:rPr>
                <a:t>Low</a:t>
              </a:r>
              <a:r>
                <a:rPr lang="en-US" sz="1400" b="1">
                  <a:solidFill>
                    <a:srgbClr val="0000FF"/>
                  </a:solidFill>
                  <a:ea typeface="ＭＳ Ｐゴシック" charset="-128"/>
                </a:rPr>
                <a:t> </a:t>
              </a:r>
              <a:r>
                <a:rPr lang="en-US" sz="1000" b="1">
                  <a:solidFill>
                    <a:srgbClr val="0000FF"/>
                  </a:solidFill>
                  <a:ea typeface="ＭＳ Ｐゴシック" charset="-128"/>
                </a:rPr>
                <a:t>voltage: </a:t>
              </a:r>
              <a:r>
                <a:rPr lang="en-US" sz="1000" b="1">
                  <a:solidFill>
                    <a:srgbClr val="FF6600"/>
                  </a:solidFill>
                  <a:ea typeface="ＭＳ Ｐゴシック" charset="-128"/>
                </a:rPr>
                <a:t>impact energy fall in the region of SEY &gt;1, hard barrier</a:t>
              </a:r>
            </a:p>
          </p:txBody>
        </p:sp>
        <p:sp>
          <p:nvSpPr>
            <p:cNvPr id="14" name="Oval Callout 13"/>
            <p:cNvSpPr>
              <a:spLocks noChangeArrowheads="1"/>
            </p:cNvSpPr>
            <p:nvPr/>
          </p:nvSpPr>
          <p:spPr bwMode="auto">
            <a:xfrm>
              <a:off x="6263630" y="2945341"/>
              <a:ext cx="2541875" cy="761972"/>
            </a:xfrm>
            <a:prstGeom prst="wedgeEllipseCallout">
              <a:avLst>
                <a:gd name="adj1" fmla="val -27731"/>
                <a:gd name="adj2" fmla="val 10654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400"/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5" name="Oval Callout 14"/>
            <p:cNvSpPr>
              <a:spLocks noChangeArrowheads="1"/>
            </p:cNvSpPr>
            <p:nvPr/>
          </p:nvSpPr>
          <p:spPr bwMode="auto">
            <a:xfrm>
              <a:off x="5513052" y="2006623"/>
              <a:ext cx="3115846" cy="754117"/>
            </a:xfrm>
            <a:prstGeom prst="wedgeEllipseCallout">
              <a:avLst>
                <a:gd name="adj1" fmla="val -50875"/>
                <a:gd name="adj2" fmla="val 14210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400"/>
              <a:endParaRPr 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29703" name="Rectangle 41"/>
          <p:cNvSpPr>
            <a:spLocks noChangeArrowheads="1"/>
          </p:cNvSpPr>
          <p:nvPr/>
        </p:nvSpPr>
        <p:spPr bwMode="auto">
          <a:xfrm>
            <a:off x="4191000" y="4572000"/>
            <a:ext cx="16049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400">
                <a:solidFill>
                  <a:srgbClr val="000000"/>
                </a:solidFill>
                <a:ea typeface="ＭＳ Ｐゴシック" charset="-128"/>
              </a:rPr>
              <a:t>Matched experiment</a:t>
            </a:r>
            <a:r>
              <a:rPr lang="en-US" sz="1400" b="1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1400">
                <a:solidFill>
                  <a:srgbClr val="000000"/>
                </a:solidFill>
                <a:ea typeface="ＭＳ Ｐゴシック" charset="-128"/>
              </a:rPr>
              <a:t>at</a:t>
            </a:r>
          </a:p>
          <a:p>
            <a:pPr defTabSz="914400"/>
            <a:r>
              <a:rPr lang="en-US" sz="1400">
                <a:solidFill>
                  <a:srgbClr val="000000"/>
                </a:solidFill>
                <a:ea typeface="ＭＳ Ｐゴシック" charset="-128"/>
              </a:rPr>
              <a:t>1.2kV ~7.2kV </a:t>
            </a:r>
          </a:p>
        </p:txBody>
      </p:sp>
      <p:pic>
        <p:nvPicPr>
          <p:cNvPr id="29704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09800" y="1219200"/>
            <a:ext cx="2362200" cy="460375"/>
          </a:xfrm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876800" y="1143000"/>
          <a:ext cx="4190999" cy="2286000"/>
        </p:xfrm>
        <a:graphic>
          <a:graphicData uri="http://schemas.openxmlformats.org/drawingml/2006/table">
            <a:tbl>
              <a:tblPr/>
              <a:tblGrid>
                <a:gridCol w="1589689"/>
                <a:gridCol w="860433"/>
                <a:gridCol w="1740877"/>
              </a:tblGrid>
              <a:tr h="17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ICHIRO #0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Track3P MP simulation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X-ray Barriers (MV/m)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Gradient (MV/m)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Impact Energy (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eV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41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11-29.3 12-18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300-400  (6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 order)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41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13, 14, 14-18, 13-27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200-500  (5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  order)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41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(17, 18)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300-500  (3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rd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 order)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41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21.2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300-900  (3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rd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  order)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41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28.7, 29.0, 29.3,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29.4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29.4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600-1000 (3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rd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 order)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29738" name="Rectangle 41"/>
          <p:cNvSpPr>
            <a:spLocks noChangeArrowheads="1"/>
          </p:cNvSpPr>
          <p:nvPr/>
        </p:nvSpPr>
        <p:spPr bwMode="auto">
          <a:xfrm>
            <a:off x="152400" y="1371600"/>
            <a:ext cx="198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>
                <a:solidFill>
                  <a:srgbClr val="800000"/>
                </a:solidFill>
                <a:ea typeface="ＭＳ Ｐゴシック" charset="-128"/>
              </a:rPr>
              <a:t>ICHIRO cavity</a:t>
            </a:r>
          </a:p>
          <a:p>
            <a:pPr marL="220663" lvl="1" defTabSz="914400"/>
            <a:r>
              <a:rPr lang="en-US">
                <a:solidFill>
                  <a:srgbClr val="0000FF"/>
                </a:solidFill>
                <a:ea typeface="ＭＳ Ｐゴシック" charset="-128"/>
              </a:rPr>
              <a:t>Predicted MP barriers</a:t>
            </a:r>
          </a:p>
        </p:txBody>
      </p:sp>
      <p:sp>
        <p:nvSpPr>
          <p:cNvPr id="29739" name="Rectangle 41"/>
          <p:cNvSpPr>
            <a:spLocks noChangeArrowheads="1"/>
          </p:cNvSpPr>
          <p:nvPr/>
        </p:nvSpPr>
        <p:spPr bwMode="auto">
          <a:xfrm>
            <a:off x="152400" y="4191000"/>
            <a:ext cx="1981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>
                <a:solidFill>
                  <a:srgbClr val="800000"/>
                </a:solidFill>
                <a:ea typeface="ＭＳ Ｐゴシック" charset="-128"/>
              </a:rPr>
              <a:t>FRIB QWR</a:t>
            </a:r>
          </a:p>
          <a:p>
            <a:pPr marL="220663" lvl="1" defTabSz="914400"/>
            <a:r>
              <a:rPr lang="en-US">
                <a:solidFill>
                  <a:srgbClr val="0000FF"/>
                </a:solidFill>
                <a:ea typeface="ＭＳ Ｐゴシック" charset="-128"/>
              </a:rPr>
              <a:t>Experiment barriers agree with simulation results</a:t>
            </a:r>
          </a:p>
        </p:txBody>
      </p:sp>
      <p:pic>
        <p:nvPicPr>
          <p:cNvPr id="2974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905000"/>
            <a:ext cx="1809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38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4000">
                <a:solidFill>
                  <a:srgbClr val="800000"/>
                </a:solidFill>
                <a:ea typeface="ＭＳ Ｐゴシック" charset="-128"/>
              </a:rPr>
              <a:t>Muon Cavity Simulation Using Track3P</a:t>
            </a:r>
          </a:p>
          <a:p>
            <a:pPr defTabSz="914400">
              <a:spcBef>
                <a:spcPct val="50000"/>
              </a:spcBef>
              <a:buFont typeface="Arial" charset="0"/>
              <a:buChar char="•"/>
            </a:pPr>
            <a:r>
              <a:rPr lang="en-US" sz="2800">
                <a:solidFill>
                  <a:srgbClr val="006600"/>
                </a:solidFill>
                <a:ea typeface="ＭＳ Ｐゴシック" charset="-128"/>
              </a:rPr>
              <a:t>200 MHz and 805 MHz muon cavity </a:t>
            </a:r>
          </a:p>
          <a:p>
            <a:pPr defTabSz="914400">
              <a:spcBef>
                <a:spcPct val="50000"/>
              </a:spcBef>
              <a:buFont typeface="Arial" charset="0"/>
              <a:buChar char="•"/>
            </a:pPr>
            <a:r>
              <a:rPr lang="en-US" sz="2800">
                <a:solidFill>
                  <a:srgbClr val="006600"/>
                </a:solidFill>
                <a:ea typeface="ＭＳ Ｐゴシック" charset="-128"/>
              </a:rPr>
              <a:t>Mutipacting (MP) and dark current (DC) simulations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08CA85-7FC4-4390-982B-63EE47234B00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85938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981200" y="19383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200" b="1">
                <a:solidFill>
                  <a:srgbClr val="6600FF"/>
                </a:solidFill>
                <a:ea typeface="ＭＳ Ｐゴシック" charset="-128"/>
              </a:rPr>
              <a:t>High impact energy (heating?)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900113" y="3429000"/>
            <a:ext cx="132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200" b="1">
                <a:solidFill>
                  <a:srgbClr val="6600FF"/>
                </a:solidFill>
                <a:ea typeface="ＭＳ Ｐゴシック" charset="-128"/>
              </a:rPr>
              <a:t>Impact energy too low for MP</a:t>
            </a:r>
          </a:p>
        </p:txBody>
      </p:sp>
      <p:sp>
        <p:nvSpPr>
          <p:cNvPr id="31749" name="Oval 6"/>
          <p:cNvSpPr>
            <a:spLocks noChangeArrowheads="1"/>
          </p:cNvSpPr>
          <p:nvPr/>
        </p:nvSpPr>
        <p:spPr bwMode="auto">
          <a:xfrm>
            <a:off x="2514600" y="3386138"/>
            <a:ext cx="1524000" cy="5334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1036638"/>
            <a:ext cx="8686800" cy="487362"/>
          </a:xfrm>
        </p:spPr>
        <p:txBody>
          <a:bodyPr/>
          <a:lstStyle/>
          <a:p>
            <a:pPr eaLnBrk="1" hangingPunct="1"/>
            <a:r>
              <a:rPr lang="en-US" sz="2000" u="sng" smtClean="0">
                <a:solidFill>
                  <a:schemeClr val="tx1"/>
                </a:solidFill>
              </a:rPr>
              <a:t>Impact energy of resonant particles vs. field level</a:t>
            </a: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1371600" y="150495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000" i="1">
                <a:solidFill>
                  <a:srgbClr val="CC3300"/>
                </a:solidFill>
                <a:ea typeface="ＭＳ Ｐゴシック" charset="-128"/>
              </a:rPr>
              <a:t>without external B field</a:t>
            </a:r>
          </a:p>
        </p:txBody>
      </p:sp>
      <p:sp>
        <p:nvSpPr>
          <p:cNvPr id="31752" name="Oval 9"/>
          <p:cNvSpPr>
            <a:spLocks noChangeArrowheads="1"/>
          </p:cNvSpPr>
          <p:nvPr/>
        </p:nvSpPr>
        <p:spPr bwMode="auto">
          <a:xfrm>
            <a:off x="914400" y="1938338"/>
            <a:ext cx="685800" cy="3048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 flipH="1">
            <a:off x="1633538" y="2070100"/>
            <a:ext cx="381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2090738" y="3668713"/>
            <a:ext cx="3810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3175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113" y="4878388"/>
            <a:ext cx="24955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Line 15"/>
          <p:cNvSpPr>
            <a:spLocks noChangeShapeType="1"/>
          </p:cNvSpPr>
          <p:nvPr/>
        </p:nvSpPr>
        <p:spPr bwMode="auto">
          <a:xfrm flipH="1">
            <a:off x="2819400" y="3962400"/>
            <a:ext cx="228600" cy="99060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1757" name="Rectangle 16"/>
          <p:cNvSpPr>
            <a:spLocks noChangeArrowheads="1"/>
          </p:cNvSpPr>
          <p:nvPr/>
        </p:nvSpPr>
        <p:spPr bwMode="auto">
          <a:xfrm>
            <a:off x="5105400" y="1504950"/>
            <a:ext cx="3440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 i="1">
                <a:solidFill>
                  <a:srgbClr val="CC3300"/>
                </a:solidFill>
                <a:ea typeface="ＭＳ Ｐゴシック" charset="-128"/>
              </a:rPr>
              <a:t>with 2T external axial B field</a:t>
            </a:r>
          </a:p>
        </p:txBody>
      </p:sp>
      <p:sp>
        <p:nvSpPr>
          <p:cNvPr id="31758" name="Text Box 17"/>
          <p:cNvSpPr txBox="1">
            <a:spLocks noChangeArrowheads="1"/>
          </p:cNvSpPr>
          <p:nvPr/>
        </p:nvSpPr>
        <p:spPr bwMode="auto">
          <a:xfrm>
            <a:off x="5572125" y="4621213"/>
            <a:ext cx="32559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defTabSz="91440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a typeface="ＭＳ Ｐゴシック" charset="-128"/>
              </a:rPr>
              <a:t>2 types of resonant trajectories: </a:t>
            </a:r>
          </a:p>
          <a:p>
            <a:pPr marL="169863" indent="-169863" defTabSz="914400"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rgbClr val="000000"/>
                </a:solidFill>
                <a:ea typeface="ＭＳ Ｐゴシック" charset="-128"/>
              </a:rPr>
              <a:t>Between 2 walls – particles with high impact energies and thus no MP </a:t>
            </a:r>
          </a:p>
          <a:p>
            <a:pPr marL="169863" indent="-169863" defTabSz="914400"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rgbClr val="000000"/>
                </a:solidFill>
                <a:ea typeface="ＭＳ Ｐゴシック" charset="-128"/>
              </a:rPr>
              <a:t>Around iris – MP activities observed below 1 MV/m</a:t>
            </a:r>
          </a:p>
        </p:txBody>
      </p:sp>
      <p:pic>
        <p:nvPicPr>
          <p:cNvPr id="31759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938338"/>
            <a:ext cx="43434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0" name="Line 19"/>
          <p:cNvSpPr>
            <a:spLocks noChangeShapeType="1"/>
          </p:cNvSpPr>
          <p:nvPr/>
        </p:nvSpPr>
        <p:spPr bwMode="auto">
          <a:xfrm>
            <a:off x="4876800" y="2928938"/>
            <a:ext cx="3849688" cy="63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1761" name="Line 20"/>
          <p:cNvSpPr>
            <a:spLocks noChangeShapeType="1"/>
          </p:cNvSpPr>
          <p:nvPr/>
        </p:nvSpPr>
        <p:spPr bwMode="auto">
          <a:xfrm flipH="1">
            <a:off x="5753100" y="2928938"/>
            <a:ext cx="1588" cy="396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1762" name="Line 21"/>
          <p:cNvSpPr>
            <a:spLocks noChangeShapeType="1"/>
          </p:cNvSpPr>
          <p:nvPr/>
        </p:nvSpPr>
        <p:spPr bwMode="auto">
          <a:xfrm flipV="1">
            <a:off x="4876800" y="3308350"/>
            <a:ext cx="3810000" cy="158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1763" name="Text Box 22"/>
          <p:cNvSpPr txBox="1">
            <a:spLocks noChangeArrowheads="1"/>
          </p:cNvSpPr>
          <p:nvPr/>
        </p:nvSpPr>
        <p:spPr bwMode="auto">
          <a:xfrm>
            <a:off x="5975350" y="298291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200" b="1">
                <a:solidFill>
                  <a:srgbClr val="6600FF"/>
                </a:solidFill>
                <a:ea typeface="ＭＳ Ｐゴシック" charset="-128"/>
              </a:rPr>
              <a:t>SEY &gt; 1 for copper</a:t>
            </a:r>
          </a:p>
        </p:txBody>
      </p:sp>
      <p:pic>
        <p:nvPicPr>
          <p:cNvPr id="31764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5163" y="4495800"/>
            <a:ext cx="7762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5" name="Line 27"/>
          <p:cNvSpPr>
            <a:spLocks noChangeShapeType="1"/>
          </p:cNvSpPr>
          <p:nvPr/>
        </p:nvSpPr>
        <p:spPr bwMode="auto">
          <a:xfrm flipV="1">
            <a:off x="4343400" y="5621338"/>
            <a:ext cx="1046163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1766" name="Text Box 28"/>
          <p:cNvSpPr txBox="1">
            <a:spLocks noChangeArrowheads="1"/>
          </p:cNvSpPr>
          <p:nvPr/>
        </p:nvSpPr>
        <p:spPr bwMode="auto">
          <a:xfrm>
            <a:off x="4627563" y="52720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b="1" i="1">
                <a:solidFill>
                  <a:srgbClr val="000000"/>
                </a:solidFill>
                <a:ea typeface="ＭＳ Ｐゴシック" charset="-128"/>
              </a:rPr>
              <a:t>2T</a:t>
            </a:r>
          </a:p>
        </p:txBody>
      </p:sp>
      <p:sp>
        <p:nvSpPr>
          <p:cNvPr id="31767" name="Text Box 30"/>
          <p:cNvSpPr txBox="1">
            <a:spLocks noChangeArrowheads="1"/>
          </p:cNvSpPr>
          <p:nvPr/>
        </p:nvSpPr>
        <p:spPr bwMode="auto">
          <a:xfrm>
            <a:off x="830263" y="177800"/>
            <a:ext cx="7405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3200">
                <a:solidFill>
                  <a:srgbClr val="800000"/>
                </a:solidFill>
                <a:latin typeface="Comic Sans MS" charset="0"/>
                <a:ea typeface="ＭＳ Ｐゴシック" charset="-128"/>
              </a:rPr>
              <a:t>200 MHz cavity MP and DC simulation</a:t>
            </a:r>
          </a:p>
        </p:txBody>
      </p:sp>
      <p:sp>
        <p:nvSpPr>
          <p:cNvPr id="31768" name="Line 31"/>
          <p:cNvSpPr>
            <a:spLocks noChangeShapeType="1"/>
          </p:cNvSpPr>
          <p:nvPr/>
        </p:nvSpPr>
        <p:spPr bwMode="auto">
          <a:xfrm>
            <a:off x="815975" y="2940050"/>
            <a:ext cx="3222625" cy="1111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1769" name="Line 32"/>
          <p:cNvSpPr>
            <a:spLocks noChangeShapeType="1"/>
          </p:cNvSpPr>
          <p:nvPr/>
        </p:nvSpPr>
        <p:spPr bwMode="auto">
          <a:xfrm flipH="1">
            <a:off x="1692275" y="2940050"/>
            <a:ext cx="1588" cy="396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1770" name="Line 33"/>
          <p:cNvSpPr>
            <a:spLocks noChangeShapeType="1"/>
          </p:cNvSpPr>
          <p:nvPr/>
        </p:nvSpPr>
        <p:spPr bwMode="auto">
          <a:xfrm>
            <a:off x="815975" y="3321050"/>
            <a:ext cx="3146425" cy="1111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1771" name="Text Box 34"/>
          <p:cNvSpPr txBox="1">
            <a:spLocks noChangeArrowheads="1"/>
          </p:cNvSpPr>
          <p:nvPr/>
        </p:nvSpPr>
        <p:spPr bwMode="auto">
          <a:xfrm>
            <a:off x="1958975" y="2984500"/>
            <a:ext cx="162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200" b="1">
                <a:solidFill>
                  <a:srgbClr val="6600FF"/>
                </a:solidFill>
                <a:ea typeface="ＭＳ Ｐゴシック" charset="-128"/>
              </a:rPr>
              <a:t>SEY &gt; 1 for copper</a:t>
            </a:r>
          </a:p>
        </p:txBody>
      </p:sp>
      <p:sp>
        <p:nvSpPr>
          <p:cNvPr id="31772" name="Text Box 35"/>
          <p:cNvSpPr txBox="1">
            <a:spLocks noChangeArrowheads="1"/>
          </p:cNvSpPr>
          <p:nvPr/>
        </p:nvSpPr>
        <p:spPr bwMode="auto">
          <a:xfrm>
            <a:off x="1363663" y="6140450"/>
            <a:ext cx="194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 u="sng">
                <a:solidFill>
                  <a:srgbClr val="000000"/>
                </a:solidFill>
                <a:ea typeface="ＭＳ Ｐゴシック" charset="-128"/>
              </a:rPr>
              <a:t>Resonant trajectory</a:t>
            </a:r>
          </a:p>
        </p:txBody>
      </p:sp>
      <p:sp>
        <p:nvSpPr>
          <p:cNvPr id="31773" name="Rectangle 28"/>
          <p:cNvSpPr>
            <a:spLocks noChangeArrowheads="1"/>
          </p:cNvSpPr>
          <p:nvPr/>
        </p:nvSpPr>
        <p:spPr bwMode="auto">
          <a:xfrm>
            <a:off x="6858000" y="1828800"/>
            <a:ext cx="1855788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200">
                <a:solidFill>
                  <a:srgbClr val="000000"/>
                </a:solidFill>
                <a:ea typeface="ＭＳ Ｐゴシック" charset="-128"/>
              </a:rPr>
              <a:t>High energy dark current</a:t>
            </a:r>
          </a:p>
        </p:txBody>
      </p:sp>
      <p:sp>
        <p:nvSpPr>
          <p:cNvPr id="31774" name="Slide Number Placeholder 2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CBAEDC-F31F-4D1E-9A6D-DC933DA8D3EE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775" name="TextBox 30"/>
          <p:cNvSpPr txBox="1">
            <a:spLocks noChangeArrowheads="1"/>
          </p:cNvSpPr>
          <p:nvPr/>
        </p:nvSpPr>
        <p:spPr bwMode="auto">
          <a:xfrm>
            <a:off x="5029200" y="6505575"/>
            <a:ext cx="149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200">
                <a:solidFill>
                  <a:srgbClr val="000000"/>
                </a:solidFill>
                <a:ea typeface="ＭＳ Ｐゴシック" charset="-128"/>
              </a:rPr>
              <a:t>(D. Li cavity model)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200" y="3962400"/>
            <a:ext cx="8842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28788"/>
            <a:ext cx="36576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752600"/>
            <a:ext cx="36576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Line 37"/>
          <p:cNvSpPr>
            <a:spLocks noChangeShapeType="1"/>
          </p:cNvSpPr>
          <p:nvPr/>
        </p:nvSpPr>
        <p:spPr bwMode="auto">
          <a:xfrm flipV="1">
            <a:off x="5410200" y="3048000"/>
            <a:ext cx="32766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2774" name="Line 38"/>
          <p:cNvSpPr>
            <a:spLocks noChangeShapeType="1"/>
          </p:cNvSpPr>
          <p:nvPr/>
        </p:nvSpPr>
        <p:spPr bwMode="auto">
          <a:xfrm flipV="1">
            <a:off x="5507038" y="3429000"/>
            <a:ext cx="32766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2775" name="Text Box 40"/>
          <p:cNvSpPr txBox="1">
            <a:spLocks noChangeArrowheads="1"/>
          </p:cNvSpPr>
          <p:nvPr/>
        </p:nvSpPr>
        <p:spPr bwMode="auto">
          <a:xfrm>
            <a:off x="5988050" y="3070225"/>
            <a:ext cx="1922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400" b="1">
                <a:solidFill>
                  <a:srgbClr val="800000"/>
                </a:solidFill>
                <a:ea typeface="ＭＳ Ｐゴシック" charset="-128"/>
              </a:rPr>
              <a:t>SEY &gt; 1 for copper</a:t>
            </a:r>
          </a:p>
        </p:txBody>
      </p:sp>
      <p:sp>
        <p:nvSpPr>
          <p:cNvPr id="32776" name="Rectangle 42"/>
          <p:cNvSpPr>
            <a:spLocks noChangeArrowheads="1"/>
          </p:cNvSpPr>
          <p:nvPr/>
        </p:nvSpPr>
        <p:spPr bwMode="auto">
          <a:xfrm>
            <a:off x="5181600" y="1431925"/>
            <a:ext cx="4068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 i="1">
                <a:solidFill>
                  <a:srgbClr val="CC3300"/>
                </a:solidFill>
                <a:ea typeface="ＭＳ Ｐゴシック" charset="-128"/>
              </a:rPr>
              <a:t>with 2T B field at 10 degree angle</a:t>
            </a:r>
          </a:p>
        </p:txBody>
      </p:sp>
      <p:pic>
        <p:nvPicPr>
          <p:cNvPr id="32777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3962400"/>
            <a:ext cx="884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Line 49"/>
          <p:cNvSpPr>
            <a:spLocks noChangeShapeType="1"/>
          </p:cNvSpPr>
          <p:nvPr/>
        </p:nvSpPr>
        <p:spPr bwMode="auto">
          <a:xfrm flipV="1">
            <a:off x="5080000" y="4518025"/>
            <a:ext cx="2286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2779" name="Rectangle 57"/>
          <p:cNvSpPr>
            <a:spLocks noChangeArrowheads="1"/>
          </p:cNvSpPr>
          <p:nvPr/>
        </p:nvSpPr>
        <p:spPr bwMode="auto">
          <a:xfrm>
            <a:off x="1127125" y="1419225"/>
            <a:ext cx="306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i="1">
                <a:solidFill>
                  <a:srgbClr val="CC3300"/>
                </a:solidFill>
                <a:ea typeface="ＭＳ Ｐゴシック" charset="-128"/>
              </a:rPr>
              <a:t>with 2T transverse B field</a:t>
            </a:r>
          </a:p>
        </p:txBody>
      </p:sp>
      <p:sp>
        <p:nvSpPr>
          <p:cNvPr id="32780" name="Line 62"/>
          <p:cNvSpPr>
            <a:spLocks noChangeShapeType="1"/>
          </p:cNvSpPr>
          <p:nvPr/>
        </p:nvSpPr>
        <p:spPr bwMode="auto">
          <a:xfrm flipV="1">
            <a:off x="598488" y="4495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2781" name="Line 66"/>
          <p:cNvSpPr>
            <a:spLocks noChangeShapeType="1"/>
          </p:cNvSpPr>
          <p:nvPr/>
        </p:nvSpPr>
        <p:spPr bwMode="auto">
          <a:xfrm flipH="1">
            <a:off x="5791200" y="3048000"/>
            <a:ext cx="1588" cy="3968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2782" name="Text Box 75"/>
          <p:cNvSpPr txBox="1">
            <a:spLocks noChangeArrowheads="1"/>
          </p:cNvSpPr>
          <p:nvPr/>
        </p:nvSpPr>
        <p:spPr bwMode="auto">
          <a:xfrm>
            <a:off x="304800" y="228600"/>
            <a:ext cx="8662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3200">
                <a:solidFill>
                  <a:srgbClr val="800000"/>
                </a:solidFill>
                <a:latin typeface="Comic Sans MS" charset="0"/>
                <a:ea typeface="ＭＳ Ｐゴシック" charset="-128"/>
              </a:rPr>
              <a:t>200 MHz: With Transverse External B Field</a:t>
            </a:r>
          </a:p>
        </p:txBody>
      </p:sp>
      <p:sp>
        <p:nvSpPr>
          <p:cNvPr id="32783" name="Rectangle 77"/>
          <p:cNvSpPr>
            <a:spLocks noChangeArrowheads="1"/>
          </p:cNvSpPr>
          <p:nvPr/>
        </p:nvSpPr>
        <p:spPr bwMode="auto">
          <a:xfrm>
            <a:off x="76200" y="960438"/>
            <a:ext cx="8686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000" u="sng">
                <a:solidFill>
                  <a:srgbClr val="000000"/>
                </a:solidFill>
                <a:ea typeface="ＭＳ Ｐゴシック" charset="-128"/>
              </a:rPr>
              <a:t>Impact energy of resonant particles vs. field level</a:t>
            </a:r>
          </a:p>
        </p:txBody>
      </p:sp>
      <p:sp>
        <p:nvSpPr>
          <p:cNvPr id="32784" name="Line 78"/>
          <p:cNvSpPr>
            <a:spLocks noChangeShapeType="1"/>
          </p:cNvSpPr>
          <p:nvPr/>
        </p:nvSpPr>
        <p:spPr bwMode="auto">
          <a:xfrm flipV="1">
            <a:off x="838200" y="2971800"/>
            <a:ext cx="32766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2785" name="Line 79"/>
          <p:cNvSpPr>
            <a:spLocks noChangeShapeType="1"/>
          </p:cNvSpPr>
          <p:nvPr/>
        </p:nvSpPr>
        <p:spPr bwMode="auto">
          <a:xfrm flipV="1">
            <a:off x="935038" y="3352800"/>
            <a:ext cx="32766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2786" name="Text Box 80"/>
          <p:cNvSpPr txBox="1">
            <a:spLocks noChangeArrowheads="1"/>
          </p:cNvSpPr>
          <p:nvPr/>
        </p:nvSpPr>
        <p:spPr bwMode="auto">
          <a:xfrm>
            <a:off x="1354138" y="3048000"/>
            <a:ext cx="1922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400" b="1">
                <a:solidFill>
                  <a:srgbClr val="800000"/>
                </a:solidFill>
                <a:ea typeface="ＭＳ Ｐゴシック" charset="-128"/>
              </a:rPr>
              <a:t>SEY &gt; 1 for copper</a:t>
            </a:r>
          </a:p>
        </p:txBody>
      </p:sp>
      <p:sp>
        <p:nvSpPr>
          <p:cNvPr id="32787" name="Line 81"/>
          <p:cNvSpPr>
            <a:spLocks noChangeShapeType="1"/>
          </p:cNvSpPr>
          <p:nvPr/>
        </p:nvSpPr>
        <p:spPr bwMode="auto">
          <a:xfrm flipH="1">
            <a:off x="1219200" y="2971800"/>
            <a:ext cx="1588" cy="3968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2788" name="Text Box 82"/>
          <p:cNvSpPr txBox="1">
            <a:spLocks noChangeArrowheads="1"/>
          </p:cNvSpPr>
          <p:nvPr/>
        </p:nvSpPr>
        <p:spPr bwMode="auto">
          <a:xfrm>
            <a:off x="585788" y="48291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b="1" i="1">
                <a:solidFill>
                  <a:srgbClr val="000000"/>
                </a:solidFill>
                <a:ea typeface="ＭＳ Ｐゴシック" charset="-128"/>
              </a:rPr>
              <a:t>2T</a:t>
            </a:r>
          </a:p>
        </p:txBody>
      </p:sp>
      <p:sp>
        <p:nvSpPr>
          <p:cNvPr id="32789" name="Text Box 83"/>
          <p:cNvSpPr txBox="1">
            <a:spLocks noChangeArrowheads="1"/>
          </p:cNvSpPr>
          <p:nvPr/>
        </p:nvSpPr>
        <p:spPr bwMode="auto">
          <a:xfrm>
            <a:off x="5172075" y="483393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b="1" i="1">
                <a:solidFill>
                  <a:srgbClr val="000000"/>
                </a:solidFill>
                <a:ea typeface="ＭＳ Ｐゴシック" charset="-128"/>
              </a:rPr>
              <a:t>2T</a:t>
            </a:r>
          </a:p>
        </p:txBody>
      </p:sp>
      <p:sp>
        <p:nvSpPr>
          <p:cNvPr id="32790" name="Text Box 84"/>
          <p:cNvSpPr txBox="1">
            <a:spLocks noChangeArrowheads="1"/>
          </p:cNvSpPr>
          <p:nvPr/>
        </p:nvSpPr>
        <p:spPr bwMode="auto">
          <a:xfrm>
            <a:off x="1087438" y="4225925"/>
            <a:ext cx="3429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defTabSz="91440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a typeface="ＭＳ Ｐゴシック" charset="-128"/>
              </a:rPr>
              <a:t>2 types of resonant trajectories: </a:t>
            </a:r>
          </a:p>
          <a:p>
            <a:pPr marL="169863" indent="-169863" defTabSz="914400"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rgbClr val="000000"/>
                </a:solidFill>
                <a:ea typeface="ＭＳ Ｐゴシック" charset="-128"/>
              </a:rPr>
              <a:t>Between upper and lower irises</a:t>
            </a:r>
          </a:p>
          <a:p>
            <a:pPr marL="169863" indent="-169863" defTabSz="914400"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rgbClr val="000000"/>
                </a:solidFill>
                <a:ea typeface="ＭＳ Ｐゴシック" charset="-128"/>
              </a:rPr>
              <a:t>Between upper and lower cavity walls</a:t>
            </a:r>
          </a:p>
          <a:p>
            <a:pPr marL="169863" indent="-169863" defTabSz="91440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a typeface="ＭＳ Ｐゴシック" charset="-128"/>
              </a:rPr>
              <a:t>Some MP activities above 6 MV/m</a:t>
            </a:r>
          </a:p>
        </p:txBody>
      </p:sp>
      <p:sp>
        <p:nvSpPr>
          <p:cNvPr id="32791" name="Text Box 85"/>
          <p:cNvSpPr txBox="1">
            <a:spLocks noChangeArrowheads="1"/>
          </p:cNvSpPr>
          <p:nvPr/>
        </p:nvSpPr>
        <p:spPr bwMode="auto">
          <a:xfrm>
            <a:off x="5735638" y="4265613"/>
            <a:ext cx="3255962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defTabSz="91440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a typeface="ＭＳ Ｐゴシック" charset="-128"/>
              </a:rPr>
              <a:t>2 types of resonant trajectories: </a:t>
            </a:r>
          </a:p>
          <a:p>
            <a:pPr marL="169863" indent="-169863" defTabSz="914400"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rgbClr val="000000"/>
                </a:solidFill>
                <a:ea typeface="ＭＳ Ｐゴシック" charset="-128"/>
              </a:rPr>
              <a:t>One-point impacts at upper wall</a:t>
            </a:r>
          </a:p>
          <a:p>
            <a:pPr marL="169863" indent="-169863" defTabSz="914400"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rgbClr val="000000"/>
                </a:solidFill>
                <a:ea typeface="ＭＳ Ｐゴシック" charset="-128"/>
              </a:rPr>
              <a:t>Two-point impacts at beampipe</a:t>
            </a:r>
          </a:p>
          <a:p>
            <a:pPr marL="169863" indent="-169863" defTabSz="91440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a typeface="ＭＳ Ｐゴシック" charset="-128"/>
              </a:rPr>
              <a:t>MP activities observed above 1.6 MV/m</a:t>
            </a:r>
          </a:p>
        </p:txBody>
      </p:sp>
      <p:sp>
        <p:nvSpPr>
          <p:cNvPr id="32792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069B19-A619-4031-908E-B55A6174A6A5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715962"/>
          </a:xfrm>
        </p:spPr>
        <p:txBody>
          <a:bodyPr/>
          <a:lstStyle/>
          <a:p>
            <a:r>
              <a:rPr lang="en-US" sz="3600" smtClean="0">
                <a:latin typeface="Comic Sans MS" charset="0"/>
              </a:rPr>
              <a:t>805 MHz Magnetically Insulated Cavity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36750"/>
            <a:ext cx="29686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81000" y="4078288"/>
            <a:ext cx="3668713" cy="2170112"/>
            <a:chOff x="4343400" y="1676400"/>
            <a:chExt cx="2895600" cy="1712912"/>
          </a:xfrm>
        </p:grpSpPr>
        <p:pic>
          <p:nvPicPr>
            <p:cNvPr id="3380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1676400"/>
              <a:ext cx="2895600" cy="171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0" name="Line 5"/>
            <p:cNvSpPr>
              <a:spLocks noChangeShapeType="1"/>
            </p:cNvSpPr>
            <p:nvPr/>
          </p:nvSpPr>
          <p:spPr bwMode="auto">
            <a:xfrm>
              <a:off x="5016500" y="2146300"/>
              <a:ext cx="215582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3811" name="Line 6"/>
            <p:cNvSpPr>
              <a:spLocks noChangeShapeType="1"/>
            </p:cNvSpPr>
            <p:nvPr/>
          </p:nvSpPr>
          <p:spPr bwMode="auto">
            <a:xfrm>
              <a:off x="5016500" y="2886075"/>
              <a:ext cx="215582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3812" name="Line 7"/>
            <p:cNvSpPr>
              <a:spLocks noChangeShapeType="1"/>
            </p:cNvSpPr>
            <p:nvPr/>
          </p:nvSpPr>
          <p:spPr bwMode="auto">
            <a:xfrm>
              <a:off x="5016500" y="2146300"/>
              <a:ext cx="0" cy="6731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873750" y="3810000"/>
            <a:ext cx="2203450" cy="2551113"/>
            <a:chOff x="1863" y="11208"/>
            <a:chExt cx="3702" cy="4009"/>
          </a:xfrm>
        </p:grpSpPr>
        <p:pic>
          <p:nvPicPr>
            <p:cNvPr id="33802" name="Picture 9" descr="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92" y="11208"/>
              <a:ext cx="3306" cy="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3" name="Oval 10"/>
            <p:cNvSpPr>
              <a:spLocks noChangeArrowheads="1"/>
            </p:cNvSpPr>
            <p:nvPr/>
          </p:nvSpPr>
          <p:spPr bwMode="auto">
            <a:xfrm>
              <a:off x="1863" y="13316"/>
              <a:ext cx="1440" cy="18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3804" name="Text Box 11"/>
            <p:cNvSpPr txBox="1">
              <a:spLocks noChangeArrowheads="1"/>
            </p:cNvSpPr>
            <p:nvPr/>
          </p:nvSpPr>
          <p:spPr bwMode="auto">
            <a:xfrm>
              <a:off x="1981" y="12046"/>
              <a:ext cx="1664" cy="6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spcAft>
                  <a:spcPts val="1000"/>
                </a:spcAft>
              </a:pPr>
              <a:r>
                <a:rPr lang="en-US" altLang="zh-CN" sz="1200" b="1" u="sng">
                  <a:solidFill>
                    <a:srgbClr val="000000"/>
                  </a:solidFill>
                  <a:latin typeface="Calibri" charset="0"/>
                  <a:ea typeface="宋体" charset="-122"/>
                </a:rPr>
                <a:t>Multipacting Region</a:t>
              </a:r>
              <a:endParaRPr lang="en-US" sz="120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33805" name="Line 12"/>
            <p:cNvSpPr>
              <a:spLocks noChangeShapeType="1"/>
            </p:cNvSpPr>
            <p:nvPr/>
          </p:nvSpPr>
          <p:spPr bwMode="auto">
            <a:xfrm flipH="1">
              <a:off x="2621" y="12764"/>
              <a:ext cx="12" cy="4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3806" name="Oval 13"/>
            <p:cNvSpPr>
              <a:spLocks noChangeArrowheads="1"/>
            </p:cNvSpPr>
            <p:nvPr/>
          </p:nvSpPr>
          <p:spPr bwMode="auto">
            <a:xfrm>
              <a:off x="2646" y="13503"/>
              <a:ext cx="1943" cy="74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3807" name="Text Box 14"/>
            <p:cNvSpPr txBox="1">
              <a:spLocks noChangeArrowheads="1"/>
            </p:cNvSpPr>
            <p:nvPr/>
          </p:nvSpPr>
          <p:spPr bwMode="auto">
            <a:xfrm>
              <a:off x="3645" y="14560"/>
              <a:ext cx="1920" cy="6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spcAft>
                  <a:spcPts val="1000"/>
                </a:spcAft>
              </a:pPr>
              <a:r>
                <a:rPr lang="en-US" altLang="zh-CN" sz="1200" b="1" u="sng">
                  <a:solidFill>
                    <a:srgbClr val="000000"/>
                  </a:solidFill>
                  <a:latin typeface="Calibri" charset="0"/>
                  <a:ea typeface="宋体" charset="-122"/>
                </a:rPr>
                <a:t>None resonant particles</a:t>
              </a:r>
              <a:endParaRPr lang="en-US" sz="120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33808" name="Line 15"/>
            <p:cNvSpPr>
              <a:spLocks noChangeShapeType="1"/>
            </p:cNvSpPr>
            <p:nvPr/>
          </p:nvSpPr>
          <p:spPr bwMode="auto">
            <a:xfrm flipH="1" flipV="1">
              <a:off x="3901" y="13962"/>
              <a:ext cx="384" cy="7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</p:grpSp>
      <p:pic>
        <p:nvPicPr>
          <p:cNvPr id="33798" name="Picture 16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905000"/>
            <a:ext cx="29178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Box 19"/>
          <p:cNvSpPr txBox="1">
            <a:spLocks noChangeArrowheads="1"/>
          </p:cNvSpPr>
          <p:nvPr/>
        </p:nvSpPr>
        <p:spPr bwMode="auto">
          <a:xfrm>
            <a:off x="685800" y="1676400"/>
            <a:ext cx="2657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>
                <a:solidFill>
                  <a:srgbClr val="0070C0"/>
                </a:solidFill>
                <a:ea typeface="ＭＳ Ｐゴシック" charset="-128"/>
              </a:rPr>
              <a:t>Bob Palmer 500MHz cavity</a:t>
            </a:r>
          </a:p>
        </p:txBody>
      </p:sp>
      <p:sp>
        <p:nvSpPr>
          <p:cNvPr id="33800" name="TextBox 20"/>
          <p:cNvSpPr txBox="1">
            <a:spLocks noChangeArrowheads="1"/>
          </p:cNvSpPr>
          <p:nvPr/>
        </p:nvSpPr>
        <p:spPr bwMode="auto">
          <a:xfrm>
            <a:off x="1524000" y="1066800"/>
            <a:ext cx="6340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rgbClr val="000000"/>
                </a:solidFill>
                <a:ea typeface="ＭＳ Ｐゴシック" charset="-128"/>
              </a:rPr>
              <a:t>Track3P simulation with realistic external magnetic field map</a:t>
            </a:r>
          </a:p>
        </p:txBody>
      </p:sp>
      <p:sp>
        <p:nvSpPr>
          <p:cNvPr id="33801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EF4A1F-2C87-4C27-BCD6-26FBFBFEEF66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228600"/>
            <a:ext cx="9097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3200">
                <a:solidFill>
                  <a:srgbClr val="800000"/>
                </a:solidFill>
                <a:latin typeface="Comic Sans MS" charset="0"/>
                <a:ea typeface="ＭＳ Ｐゴシック" charset="-128"/>
              </a:rPr>
              <a:t>Pillbox Cavity MP with External Magnetic Field</a:t>
            </a:r>
          </a:p>
        </p:txBody>
      </p:sp>
      <p:pic>
        <p:nvPicPr>
          <p:cNvPr id="3481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160838"/>
            <a:ext cx="44958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13"/>
          <p:cNvSpPr>
            <a:spLocks noChangeArrowheads="1"/>
          </p:cNvSpPr>
          <p:nvPr/>
        </p:nvSpPr>
        <p:spPr bwMode="auto">
          <a:xfrm>
            <a:off x="4800600" y="3962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u="sng">
                <a:solidFill>
                  <a:srgbClr val="000000"/>
                </a:solidFill>
                <a:ea typeface="ＭＳ Ｐゴシック" charset="-128"/>
              </a:rPr>
              <a:t>Impact energy of resonant particles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76400" y="3962400"/>
            <a:ext cx="1905000" cy="2362200"/>
            <a:chOff x="1752600" y="4267200"/>
            <a:chExt cx="1905000" cy="2362200"/>
          </a:xfrm>
        </p:grpSpPr>
        <p:pic>
          <p:nvPicPr>
            <p:cNvPr id="34827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4267200"/>
              <a:ext cx="955675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8" name="Line 14"/>
            <p:cNvSpPr>
              <a:spLocks noChangeShapeType="1"/>
            </p:cNvSpPr>
            <p:nvPr/>
          </p:nvSpPr>
          <p:spPr bwMode="auto">
            <a:xfrm flipV="1">
              <a:off x="1981200" y="4805363"/>
              <a:ext cx="228600" cy="1295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4829" name="Text Box 15"/>
            <p:cNvSpPr txBox="1">
              <a:spLocks noChangeArrowheads="1"/>
            </p:cNvSpPr>
            <p:nvPr/>
          </p:nvSpPr>
          <p:spPr bwMode="auto">
            <a:xfrm>
              <a:off x="2209800" y="5105400"/>
              <a:ext cx="1447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b="1" i="1">
                  <a:solidFill>
                    <a:srgbClr val="000000"/>
                  </a:solidFill>
                  <a:ea typeface="ＭＳ Ｐゴシック" charset="-128"/>
                </a:rPr>
                <a:t>External B 2T</a:t>
              </a:r>
            </a:p>
          </p:txBody>
        </p:sp>
        <p:sp>
          <p:nvSpPr>
            <p:cNvPr id="34830" name="Line 21"/>
            <p:cNvSpPr>
              <a:spLocks noChangeShapeType="1"/>
            </p:cNvSpPr>
            <p:nvPr/>
          </p:nvSpPr>
          <p:spPr bwMode="auto">
            <a:xfrm flipV="1">
              <a:off x="1828800" y="4343400"/>
              <a:ext cx="7620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</p:grpSp>
      <p:pic>
        <p:nvPicPr>
          <p:cNvPr id="34822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5788" y="1276350"/>
            <a:ext cx="223361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5288" y="1295400"/>
            <a:ext cx="22510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32"/>
          <p:cNvSpPr txBox="1">
            <a:spLocks noChangeArrowheads="1"/>
          </p:cNvSpPr>
          <p:nvPr/>
        </p:nvSpPr>
        <p:spPr bwMode="auto">
          <a:xfrm>
            <a:off x="5281613" y="1371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ea typeface="ＭＳ Ｐゴシック" charset="-128"/>
              </a:rPr>
              <a:t>E</a:t>
            </a:r>
          </a:p>
        </p:txBody>
      </p:sp>
      <p:sp>
        <p:nvSpPr>
          <p:cNvPr id="34825" name="Text Box 33"/>
          <p:cNvSpPr txBox="1">
            <a:spLocks noChangeArrowheads="1"/>
          </p:cNvSpPr>
          <p:nvPr/>
        </p:nvSpPr>
        <p:spPr bwMode="auto">
          <a:xfrm>
            <a:off x="7467600" y="1371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ea typeface="ＭＳ Ｐゴシック" charset="-128"/>
              </a:rPr>
              <a:t>B</a:t>
            </a:r>
          </a:p>
        </p:txBody>
      </p:sp>
      <p:sp>
        <p:nvSpPr>
          <p:cNvPr id="34826" name="Rectangle 18"/>
          <p:cNvSpPr>
            <a:spLocks noChangeArrowheads="1"/>
          </p:cNvSpPr>
          <p:nvPr/>
        </p:nvSpPr>
        <p:spPr bwMode="auto">
          <a:xfrm>
            <a:off x="304800" y="1066800"/>
            <a:ext cx="39624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400">
                <a:solidFill>
                  <a:srgbClr val="000000"/>
                </a:solidFill>
                <a:ea typeface="ＭＳ Ｐゴシック" charset="-128"/>
              </a:rPr>
              <a:t>Pillbox cavity w/o beam port</a:t>
            </a:r>
          </a:p>
          <a:p>
            <a:pPr lvl="1" defTabSz="914400"/>
            <a:r>
              <a:rPr lang="en-US" sz="2000">
                <a:solidFill>
                  <a:srgbClr val="000000"/>
                </a:solidFill>
                <a:ea typeface="ＭＳ Ｐゴシック" charset="-128"/>
              </a:rPr>
              <a:t>Radius: 0.1425 m</a:t>
            </a:r>
          </a:p>
          <a:p>
            <a:pPr lvl="1" defTabSz="914400"/>
            <a:r>
              <a:rPr lang="en-US" sz="2000">
                <a:solidFill>
                  <a:srgbClr val="000000"/>
                </a:solidFill>
                <a:ea typeface="ＭＳ Ｐゴシック" charset="-128"/>
              </a:rPr>
              <a:t>Height: 0.1 m</a:t>
            </a:r>
            <a:r>
              <a:rPr lang="en-US" sz="2400">
                <a:solidFill>
                  <a:srgbClr val="000000"/>
                </a:solidFill>
                <a:ea typeface="ＭＳ Ｐゴシック" charset="-128"/>
              </a:rPr>
              <a:t> </a:t>
            </a:r>
            <a:endParaRPr lang="en-US" sz="2000">
              <a:solidFill>
                <a:srgbClr val="000000"/>
              </a:solidFill>
              <a:ea typeface="ＭＳ Ｐゴシック" charset="-128"/>
            </a:endParaRPr>
          </a:p>
          <a:p>
            <a:pPr lvl="1" defTabSz="914400"/>
            <a:r>
              <a:rPr lang="en-US" sz="2000">
                <a:solidFill>
                  <a:srgbClr val="000000"/>
                </a:solidFill>
                <a:ea typeface="ＭＳ Ｐゴシック" charset="-128"/>
              </a:rPr>
              <a:t>Frequency: 805 MHz</a:t>
            </a:r>
          </a:p>
          <a:p>
            <a:pPr defTabSz="914400"/>
            <a:endParaRPr lang="en-US" sz="2400">
              <a:solidFill>
                <a:srgbClr val="000000"/>
              </a:solidFill>
              <a:ea typeface="ＭＳ Ｐゴシック" charset="-128"/>
            </a:endParaRPr>
          </a:p>
          <a:p>
            <a:pPr lvl="1" defTabSz="914400"/>
            <a:r>
              <a:rPr lang="en-US" sz="2000">
                <a:solidFill>
                  <a:srgbClr val="000000"/>
                </a:solidFill>
                <a:ea typeface="ＭＳ Ｐゴシック" charset="-128"/>
              </a:rPr>
              <a:t>External Magnetic Field: 2T</a:t>
            </a:r>
          </a:p>
          <a:p>
            <a:pPr lvl="1" defTabSz="914400"/>
            <a:r>
              <a:rPr lang="en-US" sz="2000">
                <a:solidFill>
                  <a:srgbClr val="000000"/>
                </a:solidFill>
                <a:ea typeface="ＭＳ Ｐゴシック" charset="-128"/>
              </a:rPr>
              <a:t>Scan: field level, and B to E angle (0=perpendicular)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7013" y="1081088"/>
            <a:ext cx="8764587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defTabSz="914400" eaLnBrk="0" hangingPunct="0">
              <a:lnSpc>
                <a:spcPct val="40000"/>
              </a:lnSpc>
              <a:buFont typeface="Wingdings" charset="2"/>
              <a:buChar char="§"/>
            </a:pPr>
            <a:endParaRPr lang="en-US" altLang="zh-CN" sz="2000" i="1">
              <a:solidFill>
                <a:srgbClr val="000066"/>
              </a:solidFill>
              <a:ea typeface="ＭＳ Ｐゴシック" charset="-128"/>
            </a:endParaRPr>
          </a:p>
          <a:p>
            <a:pPr marL="228600" indent="-228600" defTabSz="914400">
              <a:spcAft>
                <a:spcPts val="800"/>
              </a:spcAft>
              <a:buClr>
                <a:srgbClr val="000099"/>
              </a:buClr>
              <a:buFont typeface="Wingdings" charset="2"/>
              <a:buChar char="§"/>
            </a:pPr>
            <a:r>
              <a:rPr lang="en-US" altLang="zh-CN" sz="2000">
                <a:solidFill>
                  <a:srgbClr val="000066"/>
                </a:solidFill>
                <a:ea typeface="ＭＳ Ｐゴシック" charset="-128"/>
              </a:rPr>
              <a:t>Parallel FE-EM method demonstrates its strengths in high-fidelity, high-accuracy modeling for accelerator design, optimization and analysis.</a:t>
            </a:r>
          </a:p>
          <a:p>
            <a:pPr marL="228600" indent="-228600" defTabSz="914400">
              <a:spcAft>
                <a:spcPts val="800"/>
              </a:spcAft>
              <a:buClr>
                <a:srgbClr val="000099"/>
              </a:buClr>
              <a:buFont typeface="Wingdings" charset="2"/>
              <a:buChar char="§"/>
            </a:pPr>
            <a:r>
              <a:rPr lang="en-US" altLang="zh-CN" sz="2000">
                <a:solidFill>
                  <a:srgbClr val="990033"/>
                </a:solidFill>
                <a:ea typeface="ＭＳ Ｐゴシック" charset="-128"/>
              </a:rPr>
              <a:t>ACE3P</a:t>
            </a:r>
            <a:r>
              <a:rPr lang="en-US" altLang="zh-CN" sz="2000">
                <a:solidFill>
                  <a:srgbClr val="000066"/>
                </a:solidFill>
                <a:ea typeface="ＭＳ Ｐゴシック" charset="-128"/>
              </a:rPr>
              <a:t> code suite has been benchmarked and used in a wide range of applications in Accelerator Science and Development. </a:t>
            </a:r>
          </a:p>
          <a:p>
            <a:pPr marL="228600" indent="-228600" defTabSz="914400" eaLnBrk="0" hangingPunct="0">
              <a:lnSpc>
                <a:spcPct val="90000"/>
              </a:lnSpc>
              <a:spcAft>
                <a:spcPts val="800"/>
              </a:spcAft>
              <a:buClr>
                <a:srgbClr val="000066"/>
              </a:buClr>
              <a:buFont typeface="Wingdings" charset="2"/>
              <a:buChar char="§"/>
            </a:pPr>
            <a:r>
              <a:rPr lang="en-US" altLang="zh-CN" sz="2000">
                <a:solidFill>
                  <a:srgbClr val="000066"/>
                </a:solidFill>
                <a:ea typeface="ＭＳ Ｐゴシック" charset="-128"/>
              </a:rPr>
              <a:t>Advanced capabilities in </a:t>
            </a:r>
            <a:r>
              <a:rPr lang="en-US" altLang="zh-CN" sz="2000">
                <a:solidFill>
                  <a:srgbClr val="990033"/>
                </a:solidFill>
                <a:ea typeface="ＭＳ Ｐゴシック" charset="-128"/>
              </a:rPr>
              <a:t>ACE3P’s</a:t>
            </a:r>
            <a:r>
              <a:rPr lang="en-US" altLang="zh-CN" sz="2000">
                <a:solidFill>
                  <a:srgbClr val="000066"/>
                </a:solidFill>
                <a:ea typeface="ＭＳ Ｐゴシック" charset="-128"/>
              </a:rPr>
              <a:t> modules have enabled challenging problems to be solved that benefit accelerators worldwide. </a:t>
            </a:r>
          </a:p>
          <a:p>
            <a:pPr marL="228600" indent="-228600" defTabSz="914400" eaLnBrk="0" hangingPunct="0">
              <a:lnSpc>
                <a:spcPct val="90000"/>
              </a:lnSpc>
              <a:spcAft>
                <a:spcPts val="800"/>
              </a:spcAft>
              <a:buClr>
                <a:srgbClr val="000066"/>
              </a:buClr>
              <a:buFont typeface="Wingdings" charset="2"/>
              <a:buChar char="§"/>
            </a:pPr>
            <a:r>
              <a:rPr lang="en-US" altLang="zh-CN" sz="2000">
                <a:solidFill>
                  <a:srgbClr val="000066"/>
                </a:solidFill>
                <a:ea typeface="ＭＳ Ｐゴシック" charset="-128"/>
              </a:rPr>
              <a:t>Computational science and high performance computing are essential to </a:t>
            </a:r>
            <a:r>
              <a:rPr lang="en-US" altLang="zh-CN" sz="2000">
                <a:solidFill>
                  <a:srgbClr val="990033"/>
                </a:solidFill>
                <a:ea typeface="ＭＳ Ｐゴシック" charset="-128"/>
              </a:rPr>
              <a:t>tackling real world problems </a:t>
            </a:r>
            <a:r>
              <a:rPr lang="en-US" altLang="zh-CN" sz="2000">
                <a:solidFill>
                  <a:srgbClr val="000066"/>
                </a:solidFill>
                <a:ea typeface="ＭＳ Ｐゴシック" charset="-128"/>
              </a:rPr>
              <a:t>through simulation.  </a:t>
            </a:r>
          </a:p>
          <a:p>
            <a:pPr marL="228600" indent="-228600" defTabSz="914400" eaLnBrk="0" hangingPunct="0">
              <a:lnSpc>
                <a:spcPct val="90000"/>
              </a:lnSpc>
              <a:spcAft>
                <a:spcPts val="800"/>
              </a:spcAft>
              <a:buFont typeface="Wingdings" charset="2"/>
              <a:buChar char="§"/>
            </a:pPr>
            <a:r>
              <a:rPr lang="en-US" altLang="zh-CN" sz="2000">
                <a:solidFill>
                  <a:srgbClr val="000066"/>
                </a:solidFill>
                <a:ea typeface="ＭＳ Ｐゴシック" charset="-128"/>
              </a:rPr>
              <a:t>The </a:t>
            </a:r>
            <a:r>
              <a:rPr lang="en-US" altLang="zh-CN" sz="2000">
                <a:solidFill>
                  <a:srgbClr val="990033"/>
                </a:solidFill>
                <a:ea typeface="ＭＳ Ｐゴシック" charset="-128"/>
              </a:rPr>
              <a:t>ACE3P User Community </a:t>
            </a:r>
            <a:r>
              <a:rPr lang="en-US" altLang="zh-CN" sz="2000">
                <a:solidFill>
                  <a:srgbClr val="000066"/>
                </a:solidFill>
                <a:ea typeface="ＭＳ Ｐゴシック" charset="-128"/>
              </a:rPr>
              <a:t>is formed to share this resource and experience and we welcome the opportunity to collaborate on projects of common interest. </a:t>
            </a:r>
          </a:p>
          <a:p>
            <a:pPr marL="228600" indent="-228600" defTabSz="914400" eaLnBrk="0" hangingPunct="0">
              <a:lnSpc>
                <a:spcPct val="90000"/>
              </a:lnSpc>
              <a:spcAft>
                <a:spcPts val="800"/>
              </a:spcAft>
            </a:pPr>
            <a:r>
              <a:rPr lang="en-US" sz="2000">
                <a:solidFill>
                  <a:srgbClr val="000066"/>
                </a:solidFill>
                <a:ea typeface="ＭＳ Ｐゴシック" charset="-128"/>
              </a:rPr>
              <a:t>	</a:t>
            </a:r>
            <a:r>
              <a:rPr lang="en-US" sz="2000">
                <a:solidFill>
                  <a:srgbClr val="006600"/>
                </a:solidFill>
                <a:ea typeface="ＭＳ Ｐゴシック" charset="-128"/>
              </a:rPr>
              <a:t>User Code Workshops  - CW09 in Sept. 2009</a:t>
            </a:r>
          </a:p>
          <a:p>
            <a:pPr marL="228600" indent="-228600" defTabSz="914400" eaLnBrk="0" hangingPunct="0">
              <a:lnSpc>
                <a:spcPct val="90000"/>
              </a:lnSpc>
              <a:spcAft>
                <a:spcPts val="800"/>
              </a:spcAft>
            </a:pPr>
            <a:r>
              <a:rPr lang="en-US" sz="2000">
                <a:solidFill>
                  <a:srgbClr val="006600"/>
                </a:solidFill>
                <a:ea typeface="ＭＳ Ｐゴシック" charset="-128"/>
              </a:rPr>
              <a:t>				     CW10 in Sept. 2010 </a:t>
            </a:r>
          </a:p>
          <a:p>
            <a:pPr marL="228600" indent="-228600" defTabSz="914400" eaLnBrk="0" hangingPunct="0">
              <a:lnSpc>
                <a:spcPct val="90000"/>
              </a:lnSpc>
              <a:spcAft>
                <a:spcPts val="800"/>
              </a:spcAft>
            </a:pPr>
            <a:r>
              <a:rPr lang="en-US" altLang="zh-CN" sz="2000">
                <a:solidFill>
                  <a:srgbClr val="006600"/>
                </a:solidFill>
                <a:ea typeface="ＭＳ Ｐゴシック" charset="-128"/>
              </a:rPr>
              <a:t>				     CW11 planned fall 2011</a:t>
            </a:r>
            <a:endParaRPr lang="en-US" sz="2000">
              <a:solidFill>
                <a:srgbClr val="006600"/>
              </a:solidFill>
              <a:ea typeface="ＭＳ Ｐゴシック" charset="-128"/>
            </a:endParaRPr>
          </a:p>
          <a:p>
            <a:pPr marL="228600" indent="-228600" defTabSz="914400" eaLnBrk="0" hangingPunct="0">
              <a:lnSpc>
                <a:spcPct val="90000"/>
              </a:lnSpc>
              <a:spcAft>
                <a:spcPts val="800"/>
              </a:spcAft>
            </a:pPr>
            <a:endParaRPr lang="en-US" altLang="zh-CN" sz="2000">
              <a:solidFill>
                <a:srgbClr val="000066"/>
              </a:solidFill>
              <a:ea typeface="ＭＳ Ｐゴシック" charset="-128"/>
            </a:endParaRPr>
          </a:p>
        </p:txBody>
      </p:sp>
      <p:sp>
        <p:nvSpPr>
          <p:cNvPr id="35843" name="Text Box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3000" smtClean="0">
                <a:solidFill>
                  <a:schemeClr val="tx1"/>
                </a:solidFill>
                <a:ea typeface="宋体" charset="-122"/>
              </a:rPr>
              <a:t>   </a:t>
            </a:r>
            <a:r>
              <a:rPr lang="en-US" altLang="zh-CN" sz="3200" smtClean="0">
                <a:solidFill>
                  <a:schemeClr val="tx1"/>
                </a:solidFill>
                <a:ea typeface="宋体" charset="-122"/>
              </a:rPr>
              <a:t> </a:t>
            </a:r>
            <a:endParaRPr lang="en-US" altLang="zh-CN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44563" y="180975"/>
            <a:ext cx="7326312" cy="6588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endParaRPr lang="en-US" altLang="zh-CN" sz="2800">
              <a:solidFill>
                <a:srgbClr val="000000"/>
              </a:solidFill>
              <a:latin typeface="Comic Sans MS" charset="0"/>
              <a:ea typeface="宋体" charset="-122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9563" y="268288"/>
            <a:ext cx="8582025" cy="6461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/>
            <a:r>
              <a:rPr lang="en-US" altLang="zh-CN" sz="3600">
                <a:solidFill>
                  <a:srgbClr val="000000"/>
                </a:solidFill>
                <a:latin typeface="Comic Sans MS" charset="0"/>
                <a:ea typeface="宋体" charset="-122"/>
              </a:rPr>
              <a:t>Summary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38E-DAB1-440F-8837-8E1041C3691A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06463" y="322263"/>
            <a:ext cx="7505700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latin typeface="+mj-lt"/>
              </a:rPr>
              <a:t>Normal Conducting RF R&amp;D</a:t>
            </a:r>
            <a:endParaRPr lang="en-US" altLang="zh-CN" sz="4400" b="1" dirty="0">
              <a:latin typeface="+mj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9000" y="3917517"/>
            <a:ext cx="8651875" cy="19389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altLang="zh-CN" sz="2400" dirty="0">
                <a:latin typeface="+mj-lt"/>
              </a:rPr>
              <a:t> </a:t>
            </a:r>
            <a:r>
              <a:rPr lang="en-US" altLang="zh-CN" sz="2400" b="1" dirty="0">
                <a:latin typeface="+mj-lt"/>
              </a:rPr>
              <a:t>Design, engineering and construction of </a:t>
            </a:r>
            <a:r>
              <a:rPr lang="en-US" altLang="zh-CN" sz="2400" b="1" dirty="0" smtClean="0">
                <a:latin typeface="+mj-lt"/>
              </a:rPr>
              <a:t>RF cavities</a:t>
            </a:r>
            <a:endParaRPr lang="en-US" altLang="zh-CN" sz="2400" b="1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altLang="zh-CN" sz="2400" b="1" dirty="0">
                <a:latin typeface="+mj-lt"/>
              </a:rPr>
              <a:t> </a:t>
            </a:r>
            <a:r>
              <a:rPr lang="en-US" altLang="zh-CN" sz="2400" b="1" dirty="0" err="1" smtClean="0">
                <a:latin typeface="+mj-lt"/>
              </a:rPr>
              <a:t>Testinf</a:t>
            </a:r>
            <a:r>
              <a:rPr lang="en-US" altLang="zh-CN" sz="2400" b="1" dirty="0" smtClean="0">
                <a:latin typeface="+mj-lt"/>
              </a:rPr>
              <a:t> </a:t>
            </a:r>
            <a:r>
              <a:rPr lang="en-US" altLang="zh-CN" sz="2400" b="1" dirty="0">
                <a:latin typeface="+mj-lt"/>
              </a:rPr>
              <a:t>of </a:t>
            </a:r>
            <a:r>
              <a:rPr lang="en-US" altLang="zh-CN" sz="2400" b="1" dirty="0" smtClean="0">
                <a:latin typeface="+mj-lt"/>
              </a:rPr>
              <a:t>RF cavities with and without Tesla-scale </a:t>
            </a:r>
            <a:r>
              <a:rPr lang="en-US" altLang="zh-CN" sz="2400" b="1" dirty="0">
                <a:latin typeface="+mj-lt"/>
              </a:rPr>
              <a:t>B </a:t>
            </a:r>
            <a:r>
              <a:rPr lang="en-US" altLang="zh-CN" sz="2400" b="1" dirty="0" smtClean="0">
                <a:latin typeface="+mj-lt"/>
              </a:rPr>
              <a:t>field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 smtClean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altLang="zh-CN" sz="2400" dirty="0" smtClean="0">
                <a:latin typeface="+mj-lt"/>
              </a:rPr>
              <a:t> </a:t>
            </a:r>
            <a:r>
              <a:rPr lang="en-US" altLang="zh-CN" sz="2400" b="1" dirty="0" smtClean="0">
                <a:solidFill>
                  <a:srgbClr val="00B050"/>
                </a:solidFill>
                <a:latin typeface="+mj-lt"/>
              </a:rPr>
              <a:t>RF breakdown studies, surface treatment, physics models 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00B050"/>
                </a:solidFill>
                <a:latin typeface="+mj-lt"/>
              </a:rPr>
              <a:t>    simulations </a:t>
            </a:r>
            <a:endParaRPr lang="en-US" altLang="zh-CN" sz="2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>
          <a:xfrm>
            <a:off x="8659813" y="5524500"/>
            <a:ext cx="457200" cy="365125"/>
          </a:xfrm>
        </p:spPr>
        <p:txBody>
          <a:bodyPr/>
          <a:lstStyle/>
          <a:p>
            <a:pPr>
              <a:defRPr/>
            </a:pPr>
            <a:fld id="{99362957-99AE-422F-9FD2-16101615CB3A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78970" y="1299934"/>
            <a:ext cx="81570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Muon bunching, phase rotation and cooling requires Normal Conducting RF (NCRF) that can operate at HIGH gradient within a magnetic field strength of up to approximately  6 Tesla</a:t>
            </a:r>
            <a:endParaRPr lang="en-US" sz="2400" b="1" dirty="0" smtClean="0">
              <a:solidFill>
                <a:schemeClr val="accent1"/>
              </a:solidFill>
              <a:latin typeface="+mj-lt"/>
            </a:endParaRPr>
          </a:p>
          <a:p>
            <a:pPr lvl="2">
              <a:buClr>
                <a:schemeClr val="tx2"/>
              </a:buClr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	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sym typeface="Symbol"/>
              </a:rPr>
              <a:t>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26 MV/m at 805 MHz</a:t>
            </a:r>
          </a:p>
          <a:p>
            <a:pPr lvl="2">
              <a:buClr>
                <a:schemeClr val="tx2"/>
              </a:buClr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  	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sym typeface="Symbol"/>
              </a:rPr>
              <a:t>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16 MV/m at 201 MHz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What Have We Built So Far?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1303338"/>
            <a:ext cx="8435975" cy="4525962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n-US" sz="2400" dirty="0" smtClean="0"/>
              <a:t>Development of RF cavities with the conventional open beam irises terminated by </a:t>
            </a:r>
            <a:r>
              <a:rPr lang="en-US" sz="2400" i="1" dirty="0" smtClean="0"/>
              <a:t>beryllium </a:t>
            </a:r>
            <a:r>
              <a:rPr lang="en-US" sz="2400" dirty="0" smtClean="0"/>
              <a:t>windows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Development of beryllium windows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Thin and pre-curved beryllium windows for 805 and 201 MHz cavities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Design, fabrication and tests of RF cavities at MuCool Test Area, Fermilab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5-cell open iris cavity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805 MHz pillbox cavity with re-mountable windows  and RF buttons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201 MHz cavity with thin and curved beryllium windows (baseline for MICE )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Box cavities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HP cavities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RF testing of above cavities at MTA, Fermilab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Lab-G superconducting magnet; awaiting for CC magnet for 201 MHz cavity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2E45B-7BE3-4225-94A6-20134FAFDD1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xfrm>
            <a:off x="0" y="303666"/>
            <a:ext cx="91440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Development of 201 MHz Cavity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43AB0-B012-49AC-8CB0-2E999677C81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579" name="Content Placeholder 9"/>
          <p:cNvSpPr>
            <a:spLocks noGrp="1"/>
          </p:cNvSpPr>
          <p:nvPr>
            <p:ph idx="1"/>
          </p:nvPr>
        </p:nvSpPr>
        <p:spPr>
          <a:xfrm>
            <a:off x="322263" y="1274763"/>
            <a:ext cx="8539162" cy="4525962"/>
          </a:xfrm>
        </p:spPr>
        <p:txBody>
          <a:bodyPr/>
          <a:lstStyle/>
          <a:p>
            <a:r>
              <a:rPr lang="en-US" sz="2400" smtClean="0"/>
              <a:t>Design, fabrication and test of 201 MHz cavity at MTA, Fermilab.</a:t>
            </a:r>
          </a:p>
          <a:p>
            <a:pPr lvl="1"/>
            <a:r>
              <a:rPr lang="en-US" sz="2000" b="1" smtClean="0">
                <a:solidFill>
                  <a:srgbClr val="C00000"/>
                </a:solidFill>
              </a:rPr>
              <a:t>Developed new fabrication techniques (with Jlab)</a:t>
            </a:r>
          </a:p>
          <a:p>
            <a:pPr lvl="1"/>
            <a:endParaRPr lang="en-US" sz="2000" smtClean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267" y="2118357"/>
            <a:ext cx="2328199" cy="216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0" descr="DSCN33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577" y="2070461"/>
            <a:ext cx="2343824" cy="220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2" descr="P520007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844" y="4153367"/>
            <a:ext cx="2334985" cy="174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 descr="P828048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7850" y="4156165"/>
            <a:ext cx="1715588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0" descr="extruded por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2626" y="4180113"/>
            <a:ext cx="1883798" cy="171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5" name="Picture 16" descr="Cavity_Explod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95988" y="2068513"/>
            <a:ext cx="3148012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Be Windows (201-MHz) 001"/>
          <p:cNvPicPr/>
          <p:nvPr/>
        </p:nvPicPr>
        <p:blipFill>
          <a:blip r:embed="rId8" cstate="print">
            <a:lum bright="6000"/>
          </a:blip>
          <a:srcRect t="9651" b="8142"/>
          <a:stretch>
            <a:fillRect/>
          </a:stretch>
        </p:blipFill>
        <p:spPr bwMode="auto">
          <a:xfrm>
            <a:off x="6545208" y="4219304"/>
            <a:ext cx="2298346" cy="1637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1" descr="Tuner section view X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535" y="3520240"/>
            <a:ext cx="2317750" cy="236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457200" y="187554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Development of Cavity Fabrication and Other Accessory Components (with </a:t>
            </a:r>
            <a:r>
              <a:rPr lang="en-US" sz="3200" dirty="0" err="1" smtClean="0"/>
              <a:t>JLab</a:t>
            </a:r>
            <a:r>
              <a:rPr lang="en-US" sz="32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105A9-12AA-4EEA-B1E1-E92478CA9C4F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6" descr="P1010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1950" y="1276350"/>
            <a:ext cx="440055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8" descr="Picture 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" y="1276350"/>
            <a:ext cx="3578225" cy="2386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217863" y="1387475"/>
            <a:ext cx="2038350" cy="40005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RF port extruding</a:t>
            </a:r>
          </a:p>
        </p:txBody>
      </p:sp>
      <p:grpSp>
        <p:nvGrpSpPr>
          <p:cNvPr id="25607" name="Group 10"/>
          <p:cNvGrpSpPr>
            <a:grpSpLocks/>
          </p:cNvGrpSpPr>
          <p:nvPr/>
        </p:nvGrpSpPr>
        <p:grpSpPr bwMode="auto">
          <a:xfrm>
            <a:off x="2847975" y="3659188"/>
            <a:ext cx="3378200" cy="2220912"/>
            <a:chOff x="747" y="2072"/>
            <a:chExt cx="2257" cy="1505"/>
          </a:xfrm>
        </p:grpSpPr>
        <p:pic>
          <p:nvPicPr>
            <p:cNvPr id="10" name="Picture 7" descr="Be Windows (201-MHz) 019"/>
            <p:cNvPicPr>
              <a:picLocks noChangeAspect="1" noChangeArrowheads="1"/>
            </p:cNvPicPr>
            <p:nvPr/>
          </p:nvPicPr>
          <p:blipFill>
            <a:blip r:embed="rId5">
              <a:lum bright="6000"/>
            </a:blip>
            <a:srcRect/>
            <a:stretch>
              <a:fillRect/>
            </a:stretch>
          </p:blipFill>
          <p:spPr bwMode="auto">
            <a:xfrm>
              <a:off x="747" y="2072"/>
              <a:ext cx="2257" cy="15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614" name="Line 8"/>
            <p:cNvSpPr>
              <a:spLocks noChangeShapeType="1"/>
            </p:cNvSpPr>
            <p:nvPr/>
          </p:nvSpPr>
          <p:spPr bwMode="auto">
            <a:xfrm>
              <a:off x="872" y="2736"/>
              <a:ext cx="1977" cy="32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Text Box 9"/>
            <p:cNvSpPr txBox="1">
              <a:spLocks noChangeArrowheads="1"/>
            </p:cNvSpPr>
            <p:nvPr/>
          </p:nvSpPr>
          <p:spPr bwMode="auto">
            <a:xfrm>
              <a:off x="1647" y="2807"/>
              <a:ext cx="4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Calibri" pitchFamily="34" charset="0"/>
                  <a:cs typeface="宋体"/>
                </a:rPr>
                <a:t>42-cm</a:t>
              </a:r>
            </a:p>
          </p:txBody>
        </p:sp>
      </p:grp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919413" y="3441700"/>
            <a:ext cx="3176587" cy="40005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Pre-curved thin Be windows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635125" y="3703638"/>
            <a:ext cx="793750" cy="40005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Tuner</a:t>
            </a:r>
          </a:p>
        </p:txBody>
      </p:sp>
      <p:pic>
        <p:nvPicPr>
          <p:cNvPr id="16" name="Picture 8" descr="P50502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9340" y="3525210"/>
            <a:ext cx="2266814" cy="235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9" descr="P6020007_00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53188" y="5129213"/>
            <a:ext cx="731837" cy="54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969250" y="5262563"/>
            <a:ext cx="446088" cy="40005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EP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234950" y="274638"/>
            <a:ext cx="8751888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Challenge: Studies at 805 MHz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709DD-CA7D-4A89-92F6-921AE9CB7C77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9180"/>
          <a:stretch>
            <a:fillRect/>
          </a:stretch>
        </p:blipFill>
        <p:spPr bwMode="auto">
          <a:xfrm rot="16200000">
            <a:off x="6670766" y="1088562"/>
            <a:ext cx="1611084" cy="25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28600" y="1247775"/>
            <a:ext cx="8574088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r>
              <a:rPr lang="en-US" altLang="zh-CN" sz="2000">
                <a:latin typeface="Calibri" pitchFamily="34" charset="0"/>
                <a:cs typeface="Calibri" pitchFamily="34" charset="0"/>
              </a:rPr>
              <a:t>Experimental studies using LBNL pillbox cavity (with and without buttons) at 805 MHz: </a:t>
            </a:r>
            <a:r>
              <a:rPr lang="en-US" altLang="zh-CN" sz="2000" b="1" i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RF gradient degradation in B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</a:pPr>
            <a:endParaRPr lang="en-US" altLang="zh-CN" sz="240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FontTx/>
              <a:buChar char="•"/>
            </a:pPr>
            <a:endParaRPr lang="en-US" altLang="zh-CN" sz="240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</a:pPr>
            <a:endParaRPr lang="en-US" altLang="zh-CN" sz="240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US" altLang="zh-CN" sz="240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grpSp>
        <p:nvGrpSpPr>
          <p:cNvPr id="23557" name="Group 17"/>
          <p:cNvGrpSpPr>
            <a:grpSpLocks/>
          </p:cNvGrpSpPr>
          <p:nvPr/>
        </p:nvGrpSpPr>
        <p:grpSpPr bwMode="auto">
          <a:xfrm>
            <a:off x="188913" y="1927225"/>
            <a:ext cx="5427662" cy="3870325"/>
            <a:chOff x="228600" y="2514600"/>
            <a:chExt cx="5426486" cy="38712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2514600"/>
              <a:ext cx="4569821" cy="32866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561" name="TextBox 11"/>
            <p:cNvSpPr txBox="1">
              <a:spLocks noChangeArrowheads="1"/>
            </p:cNvSpPr>
            <p:nvPr/>
          </p:nvSpPr>
          <p:spPr bwMode="auto">
            <a:xfrm>
              <a:off x="1399300" y="2860960"/>
              <a:ext cx="25602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  <a:latin typeface="Calibri" pitchFamily="34" charset="0"/>
                </a:rPr>
                <a:t>Single button test results</a:t>
              </a:r>
            </a:p>
          </p:txBody>
        </p:sp>
        <p:sp>
          <p:nvSpPr>
            <p:cNvPr id="13" name="Oval 12"/>
            <p:cNvSpPr/>
            <p:nvPr/>
          </p:nvSpPr>
          <p:spPr>
            <a:xfrm rot="1200000">
              <a:off x="1404682" y="3735688"/>
              <a:ext cx="2896560" cy="1203620"/>
            </a:xfrm>
            <a:prstGeom prst="ellipse">
              <a:avLst/>
            </a:prstGeom>
            <a:noFill/>
            <a:ln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 flipV="1">
              <a:off x="761884" y="4710425"/>
              <a:ext cx="1295119" cy="990843"/>
            </a:xfrm>
            <a:prstGeom prst="line">
              <a:avLst/>
            </a:prstGeom>
            <a:ln w="19050">
              <a:solidFill>
                <a:srgbClr val="00B0F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4" name="TextBox 14"/>
            <p:cNvSpPr txBox="1">
              <a:spLocks noChangeArrowheads="1"/>
            </p:cNvSpPr>
            <p:nvPr/>
          </p:nvSpPr>
          <p:spPr bwMode="auto">
            <a:xfrm>
              <a:off x="228600" y="5677989"/>
              <a:ext cx="542648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Calibri" pitchFamily="34" charset="0"/>
                </a:rPr>
                <a:t>Scatter in data may be due to surface damage on </a:t>
              </a:r>
            </a:p>
            <a:p>
              <a:r>
                <a:rPr lang="en-US" sz="2000" b="1">
                  <a:solidFill>
                    <a:schemeClr val="accent1"/>
                  </a:solidFill>
                  <a:latin typeface="Calibri" pitchFamily="34" charset="0"/>
                </a:rPr>
                <a:t>the iris and the coupling slot</a:t>
              </a:r>
            </a:p>
          </p:txBody>
        </p:sp>
      </p:grp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2971" y="1830154"/>
            <a:ext cx="1655437" cy="1242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1533" y="3100052"/>
            <a:ext cx="3095898" cy="2723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45144" y="159654"/>
            <a:ext cx="89408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Surface Damage of 805 MHz Cavity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Content Placeholder 6" descr="Pillbox_i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4366" y="3944262"/>
            <a:ext cx="2819400" cy="1879600"/>
          </a:xfrm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3" name="Content Placeholder 6" descr="Pillbox_da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" y="1371600"/>
            <a:ext cx="3097005" cy="23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Content Placeholder 10" descr="Pillbox_BE_w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88226" y="3563262"/>
            <a:ext cx="3020805" cy="226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Content Placeholder 12" descr="Button_hol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14800" y="1531260"/>
            <a:ext cx="2286000" cy="171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5"/>
          <p:cNvSpPr/>
          <p:nvPr/>
        </p:nvSpPr>
        <p:spPr>
          <a:xfrm>
            <a:off x="1752600" y="2590800"/>
            <a:ext cx="3810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6" idx="4"/>
          </p:cNvCxnSpPr>
          <p:nvPr/>
        </p:nvCxnSpPr>
        <p:spPr>
          <a:xfrm rot="5400000">
            <a:off x="552450" y="3790950"/>
            <a:ext cx="2362200" cy="419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13"/>
          <p:cNvSpPr txBox="1">
            <a:spLocks/>
          </p:cNvSpPr>
          <p:nvPr/>
        </p:nvSpPr>
        <p:spPr bwMode="auto">
          <a:xfrm>
            <a:off x="6477000" y="1524000"/>
            <a:ext cx="259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Significant damage observed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Iris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RF coupler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Button holder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damage to Be window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0512" y="4521204"/>
            <a:ext cx="1447800" cy="114300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95400" y="2209800"/>
            <a:ext cx="14478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24828" y="2035632"/>
            <a:ext cx="1447800" cy="106680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92598" y="3802746"/>
            <a:ext cx="1981200" cy="190500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096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201 MHz Cavity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89541-F849-4F8E-9AD0-0FE5B2AFD50E}" type="slidenum">
              <a:rPr lang="en-US" b="1"/>
              <a:pPr>
                <a:defRPr/>
              </a:pPr>
              <a:t>9</a:t>
            </a:fld>
            <a:endParaRPr lang="en-US" b="1"/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5473700" y="1389063"/>
            <a:ext cx="33432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hangingPunct="0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Reached 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19 MV/m </a:t>
            </a:r>
            <a:r>
              <a:rPr lang="en-US" sz="2000" b="1">
                <a:latin typeface="Calibri" pitchFamily="34" charset="0"/>
              </a:rPr>
              <a:t>w/o B, and 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12 MV/m </a:t>
            </a:r>
            <a:r>
              <a:rPr lang="en-US" sz="2000" b="1">
                <a:latin typeface="Calibri" pitchFamily="34" charset="0"/>
              </a:rPr>
              <a:t>with stray field from Lab-G magnet</a:t>
            </a:r>
            <a:endParaRPr lang="en-US" sz="2400" b="1">
              <a:latin typeface="Calibri" pitchFamily="34" charset="0"/>
            </a:endParaRPr>
          </a:p>
        </p:txBody>
      </p:sp>
      <p:grpSp>
        <p:nvGrpSpPr>
          <p:cNvPr id="26628" name="Group 18"/>
          <p:cNvGrpSpPr>
            <a:grpSpLocks/>
          </p:cNvGrpSpPr>
          <p:nvPr/>
        </p:nvGrpSpPr>
        <p:grpSpPr bwMode="auto">
          <a:xfrm>
            <a:off x="141288" y="1473200"/>
            <a:ext cx="5384800" cy="4292600"/>
            <a:chOff x="76200" y="1813559"/>
            <a:chExt cx="5384074" cy="429165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1589" y="1814683"/>
              <a:ext cx="5268685" cy="39090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76200" y="5790955"/>
              <a:ext cx="1199988" cy="3079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SC CC magnet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12691" y="5797304"/>
              <a:ext cx="1353955" cy="3079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201-MHz Cavity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11087" y="5790955"/>
              <a:ext cx="1215861" cy="3079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Lab G Magnet</a:t>
              </a:r>
            </a:p>
          </p:txBody>
        </p:sp>
        <p:cxnSp>
          <p:nvCxnSpPr>
            <p:cNvPr id="15" name="Straight Connector 14"/>
            <p:cNvCxnSpPr>
              <a:stCxn id="12" idx="0"/>
            </p:cNvCxnSpPr>
            <p:nvPr/>
          </p:nvCxnSpPr>
          <p:spPr>
            <a:xfrm rot="5400000" flipH="1" flipV="1">
              <a:off x="71521" y="4491050"/>
              <a:ext cx="1904579" cy="69523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3" idx="0"/>
            </p:cNvCxnSpPr>
            <p:nvPr/>
          </p:nvCxnSpPr>
          <p:spPr>
            <a:xfrm rot="5400000" flipH="1" flipV="1">
              <a:off x="1467537" y="4817237"/>
              <a:ext cx="1901405" cy="5873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4" idx="0"/>
            </p:cNvCxnSpPr>
            <p:nvPr/>
          </p:nvCxnSpPr>
          <p:spPr>
            <a:xfrm rot="16200000" flipV="1">
              <a:off x="2604829" y="4376765"/>
              <a:ext cx="1904579" cy="9238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5" descr="cryostat_07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422" y="1813559"/>
              <a:ext cx="1186935" cy="15544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62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16137" y="2354499"/>
            <a:ext cx="3788226" cy="3476288"/>
          </a:xfrm>
          <a:effectLst>
            <a:softEdge rad="112500"/>
          </a:effectLst>
        </p:spPr>
      </p:pic>
      <p:sp>
        <p:nvSpPr>
          <p:cNvPr id="26630" name="TextBox 19"/>
          <p:cNvSpPr txBox="1">
            <a:spLocks noChangeArrowheads="1"/>
          </p:cNvSpPr>
          <p:nvPr/>
        </p:nvSpPr>
        <p:spPr bwMode="auto">
          <a:xfrm>
            <a:off x="6818313" y="5368925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MTA RF test 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6789</TotalTime>
  <Words>1659</Words>
  <Application>Microsoft Office PowerPoint</Application>
  <PresentationFormat>On-screen Show (4:3)</PresentationFormat>
  <Paragraphs>345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Office Theme</vt:lpstr>
      <vt:lpstr>1_Default Design</vt:lpstr>
      <vt:lpstr>2_Default Design</vt:lpstr>
      <vt:lpstr>4_Default Design</vt:lpstr>
      <vt:lpstr>5_Default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Slide 1</vt:lpstr>
      <vt:lpstr>Outline</vt:lpstr>
      <vt:lpstr>Slide 3</vt:lpstr>
      <vt:lpstr>What Have We Built So Far?</vt:lpstr>
      <vt:lpstr>Development of 201 MHz Cavity Technology</vt:lpstr>
      <vt:lpstr>Development of Cavity Fabrication and Other Accessory Components (with JLab)</vt:lpstr>
      <vt:lpstr>RF Challenge: Studies at 805 MHz</vt:lpstr>
      <vt:lpstr>Slide 8</vt:lpstr>
      <vt:lpstr>201 MHz Cavity Tests</vt:lpstr>
      <vt:lpstr>Slide 10</vt:lpstr>
      <vt:lpstr>MICE RFCC Module: 201 MHz Cavity </vt:lpstr>
      <vt:lpstr>Summary of MICE Cavity</vt:lpstr>
      <vt:lpstr>Single 201-MHz RF Cavity Vessel</vt:lpstr>
      <vt:lpstr>Slide 14</vt:lpstr>
      <vt:lpstr>Outlook: RF for Muon Beams</vt:lpstr>
      <vt:lpstr>Muon Cooling Cavity Simulation With Advanced Simulation Codes ACE3P  </vt:lpstr>
      <vt:lpstr>Slide 17</vt:lpstr>
      <vt:lpstr>Slide 18</vt:lpstr>
      <vt:lpstr>Slide 19</vt:lpstr>
      <vt:lpstr>Track3P – Simulation vs measurement</vt:lpstr>
      <vt:lpstr>Slide 21</vt:lpstr>
      <vt:lpstr>Impact energy of resonant particles vs. field level</vt:lpstr>
      <vt:lpstr>Slide 23</vt:lpstr>
      <vt:lpstr>805 MHz Magnetically Insulated Cavity</vt:lpstr>
      <vt:lpstr>Slide 25</vt:lpstr>
      <vt:lpstr>     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 Vanecek</dc:creator>
  <cp:lastModifiedBy>helen</cp:lastModifiedBy>
  <cp:revision>741</cp:revision>
  <cp:lastPrinted>2011-01-06T01:15:51Z</cp:lastPrinted>
  <dcterms:created xsi:type="dcterms:W3CDTF">2010-09-16T15:24:55Z</dcterms:created>
  <dcterms:modified xsi:type="dcterms:W3CDTF">2011-03-01T13:48:02Z</dcterms:modified>
</cp:coreProperties>
</file>